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sldIdLst>
    <p:sldId id="256" r:id="rId5"/>
    <p:sldId id="257" r:id="rId7"/>
    <p:sldId id="258" r:id="rId8"/>
    <p:sldId id="259" r:id="rId9"/>
    <p:sldId id="260" r:id="rId10"/>
    <p:sldId id="261" r:id="rId11"/>
    <p:sldId id="262" r:id="rId12"/>
    <p:sldId id="292" r:id="rId13"/>
    <p:sldId id="317" r:id="rId14"/>
    <p:sldId id="263" r:id="rId15"/>
    <p:sldId id="293" r:id="rId16"/>
    <p:sldId id="295" r:id="rId17"/>
    <p:sldId id="296" r:id="rId18"/>
    <p:sldId id="318" r:id="rId19"/>
    <p:sldId id="297" r:id="rId20"/>
    <p:sldId id="298" r:id="rId21"/>
    <p:sldId id="299" r:id="rId22"/>
    <p:sldId id="302" r:id="rId23"/>
    <p:sldId id="301" r:id="rId24"/>
    <p:sldId id="303" r:id="rId25"/>
    <p:sldId id="306" r:id="rId26"/>
    <p:sldId id="307" r:id="rId27"/>
    <p:sldId id="308" r:id="rId28"/>
    <p:sldId id="319" r:id="rId29"/>
    <p:sldId id="309" r:id="rId30"/>
    <p:sldId id="310" r:id="rId31"/>
    <p:sldId id="311" r:id="rId32"/>
    <p:sldId id="312" r:id="rId33"/>
    <p:sldId id="313" r:id="rId34"/>
    <p:sldId id="314" r:id="rId35"/>
    <p:sldId id="315" r:id="rId36"/>
    <p:sldId id="316" r:id="rId37"/>
  </p:sldIdLst>
  <p:sldSz cx="9144000" cy="5147945"/>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PlaceHolder 1"/>
          <p:cNvSpPr>
            <a:spLocks noGrp="1"/>
          </p:cNvSpPr>
          <p:nvPr>
            <p:ph type="sldImg"/>
          </p:nvPr>
        </p:nvSpPr>
        <p:spPr>
          <a:xfrm>
            <a:off x="533520" y="764280"/>
            <a:ext cx="6704640" cy="3771360"/>
          </a:xfrm>
          <a:prstGeom prst="rect">
            <a:avLst/>
          </a:prstGeom>
        </p:spPr>
        <p:txBody>
          <a:bodyPr lIns="0" tIns="0" rIns="0" bIns="0" anchor="ctr"/>
          <a:p>
            <a:r>
              <a:rPr lang="en-US" sz="1800" b="0" strike="noStrike" spc="-1">
                <a:solidFill>
                  <a:srgbClr val="000000"/>
                </a:solidFill>
                <a:latin typeface="Cambria"/>
              </a:rPr>
              <a:t>Click to move the slide</a:t>
            </a:r>
            <a:endParaRPr lang="en-US" sz="1800" b="0" strike="noStrike" spc="-1">
              <a:solidFill>
                <a:srgbClr val="000000"/>
              </a:solidFill>
              <a:latin typeface="Cambria"/>
            </a:endParaRPr>
          </a:p>
        </p:txBody>
      </p:sp>
      <p:sp>
        <p:nvSpPr>
          <p:cNvPr id="125" name="PlaceHolder 2"/>
          <p:cNvSpPr>
            <a:spLocks noGrp="1"/>
          </p:cNvSpPr>
          <p:nvPr>
            <p:ph type="body"/>
          </p:nvPr>
        </p:nvSpPr>
        <p:spPr>
          <a:xfrm>
            <a:off x="777240" y="4777560"/>
            <a:ext cx="6217560" cy="4525920"/>
          </a:xfrm>
          <a:prstGeom prst="rect">
            <a:avLst/>
          </a:prstGeom>
        </p:spPr>
        <p:txBody>
          <a:bodyPr lIns="0" tIns="0" rIns="0" bIns="0"/>
          <a:p>
            <a:r>
              <a:rPr lang="en-US" sz="2000" b="0" strike="noStrike" spc="-1">
                <a:latin typeface="Arial"/>
              </a:rPr>
              <a:t>Click to edit the notes format</a:t>
            </a:r>
            <a:endParaRPr lang="en-US" sz="2000" b="0" strike="noStrike" spc="-1">
              <a:latin typeface="Arial"/>
            </a:endParaRPr>
          </a:p>
        </p:txBody>
      </p:sp>
      <p:sp>
        <p:nvSpPr>
          <p:cNvPr id="126" name="PlaceHolder 3"/>
          <p:cNvSpPr>
            <a:spLocks noGrp="1"/>
          </p:cNvSpPr>
          <p:nvPr>
            <p:ph type="hdr"/>
          </p:nvPr>
        </p:nvSpPr>
        <p:spPr>
          <a:xfrm>
            <a:off x="0" y="0"/>
            <a:ext cx="3372840" cy="502560"/>
          </a:xfrm>
          <a:prstGeom prst="rect">
            <a:avLst/>
          </a:prstGeom>
        </p:spPr>
        <p:txBody>
          <a:bodyPr lIns="0" tIns="0" rIns="0" bIns="0"/>
          <a:p>
            <a:r>
              <a:rPr lang="en-US" sz="1400" b="0" strike="noStrike" spc="-1">
                <a:latin typeface="Times New Roman"/>
              </a:rPr>
              <a:t>&lt;header&gt;</a:t>
            </a:r>
            <a:endParaRPr lang="en-US" sz="1400" b="0" strike="noStrike" spc="-1">
              <a:latin typeface="Times New Roman"/>
            </a:endParaRPr>
          </a:p>
        </p:txBody>
      </p:sp>
      <p:sp>
        <p:nvSpPr>
          <p:cNvPr id="127" name="PlaceHolder 4"/>
          <p:cNvSpPr>
            <a:spLocks noGrp="1"/>
          </p:cNvSpPr>
          <p:nvPr>
            <p:ph type="dt"/>
          </p:nvPr>
        </p:nvSpPr>
        <p:spPr>
          <a:xfrm>
            <a:off x="4399200" y="0"/>
            <a:ext cx="3372840" cy="502560"/>
          </a:xfrm>
          <a:prstGeom prst="rect">
            <a:avLst/>
          </a:prstGeom>
        </p:spPr>
        <p:txBody>
          <a:bodyPr lIns="0" tIns="0" rIns="0" bIns="0"/>
          <a:p>
            <a:pPr algn="r"/>
            <a:r>
              <a:rPr lang="en-US" sz="1400" b="0" strike="noStrike" spc="-1">
                <a:latin typeface="Times New Roman"/>
              </a:rPr>
              <a:t>&lt;date/time&gt;</a:t>
            </a:r>
            <a:endParaRPr lang="en-US" sz="1400" b="0" strike="noStrike" spc="-1">
              <a:latin typeface="Times New Roman"/>
            </a:endParaRPr>
          </a:p>
        </p:txBody>
      </p:sp>
      <p:sp>
        <p:nvSpPr>
          <p:cNvPr id="128" name="PlaceHolder 5"/>
          <p:cNvSpPr>
            <a:spLocks noGrp="1"/>
          </p:cNvSpPr>
          <p:nvPr>
            <p:ph type="ftr"/>
          </p:nvPr>
        </p:nvSpPr>
        <p:spPr>
          <a:xfrm>
            <a:off x="0" y="9555480"/>
            <a:ext cx="3372840" cy="502560"/>
          </a:xfrm>
          <a:prstGeom prst="rect">
            <a:avLst/>
          </a:prstGeom>
        </p:spPr>
        <p:txBody>
          <a:bodyPr lIns="0" tIns="0" rIns="0" bIns="0" anchor="b"/>
          <a:p>
            <a:r>
              <a:rPr lang="en-US" sz="1400" b="0" strike="noStrike" spc="-1">
                <a:latin typeface="Times New Roman"/>
              </a:rPr>
              <a:t>&lt;footer&gt;</a:t>
            </a:r>
            <a:endParaRPr lang="en-US" sz="1400" b="0" strike="noStrike" spc="-1">
              <a:latin typeface="Times New Roman"/>
            </a:endParaRPr>
          </a:p>
        </p:txBody>
      </p:sp>
      <p:sp>
        <p:nvSpPr>
          <p:cNvPr id="129" name="PlaceHolder 6"/>
          <p:cNvSpPr>
            <a:spLocks noGrp="1"/>
          </p:cNvSpPr>
          <p:nvPr>
            <p:ph type="sldNum"/>
          </p:nvPr>
        </p:nvSpPr>
        <p:spPr>
          <a:xfrm>
            <a:off x="4399200" y="9555480"/>
            <a:ext cx="3372840" cy="502560"/>
          </a:xfrm>
          <a:prstGeom prst="rect">
            <a:avLst/>
          </a:prstGeom>
        </p:spPr>
        <p:txBody>
          <a:bodyPr lIns="0" tIns="0" rIns="0" bIns="0" anchor="b"/>
          <a:p>
            <a:pPr algn="r"/>
            <a:fld id="{AFD12B18-3963-4DCE-B6DD-5B1C6873709D}" type="slidenum">
              <a:rPr lang="en-US" sz="1400" b="0" strike="noStrike" spc="-1">
                <a:latin typeface="Times New Roman"/>
              </a:rPr>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689040" y="1143000"/>
            <a:ext cx="5479560" cy="3085920"/>
          </a:xfrm>
          <a:prstGeom prst="rect">
            <a:avLst/>
          </a:prstGeom>
        </p:spPr>
      </p:sp>
      <p:sp>
        <p:nvSpPr>
          <p:cNvPr id="293"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spc="-1">
                <a:solidFill>
                  <a:srgbClr val="000000"/>
                </a:solidFill>
                <a:latin typeface="+mn-lt"/>
                <a:ea typeface="+mn-ea"/>
              </a:rPr>
              <a:t>Good afternoon, everyone, thanks for coming.  My name is  Hongyu Wu. Today I am going to defend my thesis. The topic of my thesis is Multimodal Learning and Single Source Wi-Fi based Indoor Localization</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a:t>
            </a:r>
            <a:endParaRPr lang="en-US" sz="1200" b="0" strike="noStrike" spc="-1">
              <a:solidFill>
                <a:srgbClr val="000000"/>
              </a:solidFill>
              <a:latin typeface="+mn-lt"/>
              <a:ea typeface="+mn-ea"/>
            </a:endParaRPr>
          </a:p>
          <a:p>
            <a:pPr>
              <a:lnSpc>
                <a:spcPct val="100000"/>
              </a:lnSpc>
            </a:pPr>
            <a:endParaRPr lang="en-US" sz="1200" b="0" strike="noStrike" spc="-1">
              <a:solidFill>
                <a:srgbClr val="000000"/>
              </a:solidFill>
              <a:latin typeface="+mn-lt"/>
              <a:ea typeface="+mn-ea"/>
            </a:endParaRPr>
          </a:p>
        </p:txBody>
      </p:sp>
      <p:sp>
        <p:nvSpPr>
          <p:cNvPr id="294"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spc="-1">
                <a:solidFill>
                  <a:srgbClr val="000000"/>
                </a:solidFill>
                <a:latin typeface="+mn-lt"/>
                <a:ea typeface="+mn-ea"/>
              </a:rPr>
              <a:t>To initialize the video</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based location data labeling section, a self-driven robocar is firstly built by assembling and</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programming a Raspberry Pi microcontroller board with power-controlled motors, wheels,</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and a Wi-Fi adapter. In addition, an USRP B200 SDR board is connected to the robocar</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to </a:t>
            </a:r>
            <a:r>
              <a:rPr lang="en-US" altLang="en-US" sz="1200" b="0" strike="noStrike" spc="-1">
                <a:solidFill>
                  <a:srgbClr val="000000"/>
                </a:solidFill>
                <a:latin typeface="+mn-lt"/>
                <a:ea typeface="+mn-ea"/>
              </a:rPr>
              <a:t>extend the robocar with</a:t>
            </a:r>
            <a:r>
              <a:rPr lang="en-US" sz="1200" b="0" strike="noStrike" spc="-1">
                <a:solidFill>
                  <a:srgbClr val="000000"/>
                </a:solidFill>
                <a:latin typeface="+mn-lt"/>
                <a:ea typeface="+mn-ea"/>
              </a:rPr>
              <a:t> </a:t>
            </a:r>
            <a:r>
              <a:rPr lang="en-US" altLang="en-US" sz="1200" b="0" strike="noStrike" spc="-1">
                <a:solidFill>
                  <a:srgbClr val="000000"/>
                </a:solidFill>
                <a:latin typeface="+mn-lt"/>
                <a:ea typeface="+mn-ea"/>
              </a:rPr>
              <a:t>the function signal collection</a:t>
            </a:r>
            <a:r>
              <a:rPr lang="en-US" sz="1200" b="0" strike="noStrike" spc="-1">
                <a:solidFill>
                  <a:srgbClr val="000000"/>
                </a:solidFill>
                <a:latin typeface="+mn-lt"/>
                <a:ea typeface="+mn-ea"/>
              </a:rPr>
              <a:t>. </a:t>
            </a:r>
            <a:r>
              <a:rPr lang="en-US" sz="1200" b="0" strike="noStrike">
                <a:latin typeface="Arial"/>
                <a:sym typeface="+mn-ea"/>
              </a:rPr>
              <a:t>In an real application scene, instructions will be</a:t>
            </a:r>
            <a:endParaRPr lang="en-US" sz="1200" b="0" strike="noStrike" spc="-1">
              <a:latin typeface="Arial"/>
            </a:endParaRPr>
          </a:p>
          <a:p>
            <a:pPr>
              <a:lnSpc>
                <a:spcPct val="100000"/>
              </a:lnSpc>
            </a:pPr>
            <a:r>
              <a:rPr lang="en-US" sz="1200" b="0" strike="noStrike">
                <a:latin typeface="Arial"/>
                <a:sym typeface="+mn-ea"/>
              </a:rPr>
              <a:t>sent from the console to the self-driven signal receiver </a:t>
            </a:r>
            <a:r>
              <a:rPr lang="en-US" altLang="en-US" sz="1200" b="0" strike="noStrike">
                <a:latin typeface="Arial"/>
                <a:sym typeface="+mn-ea"/>
              </a:rPr>
              <a:t>through the Wi-Fi, </a:t>
            </a:r>
            <a:r>
              <a:rPr lang="en-US" sz="1200" b="0" strike="noStrike">
                <a:latin typeface="Arial"/>
                <a:sym typeface="+mn-ea"/>
              </a:rPr>
              <a:t>which guide</a:t>
            </a:r>
            <a:r>
              <a:rPr lang="en-US" altLang="en-US" sz="1200" b="0" strike="noStrike">
                <a:latin typeface="Arial"/>
                <a:sym typeface="+mn-ea"/>
              </a:rPr>
              <a:t>s</a:t>
            </a:r>
            <a:r>
              <a:rPr lang="en-US" sz="1200" b="0" strike="noStrike">
                <a:latin typeface="Arial"/>
                <a:sym typeface="+mn-ea"/>
              </a:rPr>
              <a:t> the </a:t>
            </a:r>
            <a:r>
              <a:rPr lang="en-US" altLang="en-US" sz="1200" b="0" strike="noStrike">
                <a:latin typeface="Arial"/>
                <a:sym typeface="+mn-ea"/>
              </a:rPr>
              <a:t>self-driven </a:t>
            </a:r>
            <a:r>
              <a:rPr lang="en-US" sz="1200" b="0" strike="noStrike">
                <a:latin typeface="Arial"/>
                <a:sym typeface="+mn-ea"/>
              </a:rPr>
              <a:t>receiver running</a:t>
            </a:r>
            <a:endParaRPr lang="en-US" sz="1200" b="0" strike="noStrike" spc="-1">
              <a:latin typeface="Arial"/>
            </a:endParaRPr>
          </a:p>
          <a:p>
            <a:pPr>
              <a:lnSpc>
                <a:spcPct val="100000"/>
              </a:lnSpc>
            </a:pPr>
            <a:r>
              <a:rPr lang="en-US" sz="1200" b="0" strike="noStrike">
                <a:latin typeface="Arial"/>
                <a:sym typeface="+mn-ea"/>
              </a:rPr>
              <a:t>and collecting signal information in an indoor environment</a:t>
            </a:r>
            <a:endParaRPr lang="en-US" sz="1200" b="0" strike="noStrike" spc="-1">
              <a:solidFill>
                <a:srgbClr val="000000"/>
              </a:solidFill>
              <a:latin typeface="+mn-lt"/>
              <a:ea typeface="+mn-ea"/>
            </a:endParaRPr>
          </a:p>
          <a:p>
            <a:pPr>
              <a:lnSpc>
                <a:spcPct val="100000"/>
              </a:lnSpc>
            </a:pPr>
            <a:r>
              <a:rPr lang="en-US" sz="1200" b="0" strike="noStrike" spc="-1">
                <a:latin typeface="Arial"/>
              </a:rPr>
              <a:t>By utilizing the constructed </a:t>
            </a:r>
            <a:r>
              <a:rPr lang="en-US" altLang="en-US" sz="1200" b="0" strike="noStrike" spc="-1">
                <a:latin typeface="Arial"/>
              </a:rPr>
              <a:t>remote controlled</a:t>
            </a:r>
            <a:r>
              <a:rPr lang="en-US" sz="1200" b="0" strike="noStrike" spc="-1">
                <a:latin typeface="Arial"/>
              </a:rPr>
              <a:t> signal</a:t>
            </a:r>
            <a:endParaRPr lang="en-US" sz="1200" b="0" strike="noStrike" spc="-1">
              <a:latin typeface="Arial"/>
            </a:endParaRPr>
          </a:p>
          <a:p>
            <a:pPr>
              <a:lnSpc>
                <a:spcPct val="100000"/>
              </a:lnSpc>
            </a:pPr>
            <a:r>
              <a:rPr lang="en-US" sz="1200" b="0" strike="noStrike" spc="-1">
                <a:latin typeface="Arial"/>
              </a:rPr>
              <a:t>receiver, the data preparation process of localization fingerprint database can be achieved</a:t>
            </a:r>
            <a:endParaRPr lang="en-US" sz="1200" b="0" strike="noStrike" spc="-1">
              <a:latin typeface="Arial"/>
            </a:endParaRPr>
          </a:p>
          <a:p>
            <a:pPr>
              <a:lnSpc>
                <a:spcPct val="100000"/>
              </a:lnSpc>
            </a:pPr>
            <a:r>
              <a:rPr lang="en-US" sz="1200" b="0" strike="noStrike" spc="-1">
                <a:latin typeface="Arial"/>
              </a:rPr>
              <a:t>automatically without </a:t>
            </a:r>
            <a:r>
              <a:rPr lang="en-US" altLang="en-US" sz="1200" b="0" strike="noStrike" spc="-1">
                <a:latin typeface="Arial"/>
              </a:rPr>
              <a:t>much </a:t>
            </a:r>
            <a:r>
              <a:rPr lang="en-US" sz="1200" b="0" strike="noStrike" spc="-1">
                <a:latin typeface="Arial"/>
              </a:rPr>
              <a:t>human resources. </a:t>
            </a:r>
            <a:endParaRPr lang="en-US" sz="1200" b="0" strike="noStrike" spc="-1">
              <a:latin typeface="Arial"/>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altLang="en-US" sz="1200" b="0" strike="noStrike" spc="-1">
                <a:solidFill>
                  <a:srgbClr val="000000"/>
                </a:solidFill>
                <a:latin typeface="+mn-lt"/>
                <a:ea typeface="+mn-ea"/>
              </a:rPr>
              <a:t>in computer vision</a:t>
            </a:r>
            <a:r>
              <a:rPr lang="en-US" sz="1200" b="0" strike="noStrike" spc="-1">
                <a:solidFill>
                  <a:srgbClr val="000000"/>
                </a:solidFill>
                <a:latin typeface="+mn-lt"/>
                <a:ea typeface="+mn-ea"/>
              </a:rPr>
              <a:t>, video based object detection is now becoming a fundamental building block</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for vision-enabled autonomous systems which helps find the objectness in two dimensional</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images</a:t>
            </a:r>
            <a:r>
              <a:rPr lang="en-US" altLang="en-US" sz="1200" b="0" strike="noStrike" spc="-1">
                <a:solidFill>
                  <a:srgbClr val="000000"/>
                </a:solidFill>
                <a:latin typeface="+mn-lt"/>
                <a:ea typeface="+mn-ea"/>
              </a:rPr>
              <a:t>. </a:t>
            </a:r>
            <a:r>
              <a:rPr lang="en-US" sz="1200" b="0" strike="noStrike" spc="-1">
                <a:solidFill>
                  <a:srgbClr val="000000"/>
                </a:solidFill>
                <a:latin typeface="+mn-lt"/>
                <a:ea typeface="+mn-ea"/>
              </a:rPr>
              <a:t>In order to obtain the position label of the localization fingerprint database, a computer</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vision based signal receiver detection </a:t>
            </a:r>
            <a:r>
              <a:rPr lang="en-US" altLang="en-US" sz="1200" b="0" strike="noStrike" spc="-1">
                <a:solidFill>
                  <a:srgbClr val="000000"/>
                </a:solidFill>
                <a:latin typeface="+mn-lt"/>
                <a:ea typeface="+mn-ea"/>
              </a:rPr>
              <a:t>algorithm</a:t>
            </a:r>
            <a:r>
              <a:rPr lang="en-US" sz="1200" b="0" strike="noStrike" spc="-1">
                <a:solidFill>
                  <a:srgbClr val="000000"/>
                </a:solidFill>
                <a:latin typeface="+mn-lt"/>
                <a:ea typeface="+mn-ea"/>
              </a:rPr>
              <a:t> is implemented. To determine the objectness of signal</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receiver in a real-time video,  YOLO</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is applied </a:t>
            </a:r>
            <a:r>
              <a:rPr lang="en-US" altLang="en-US" sz="1200" b="0" strike="noStrike" spc="-1">
                <a:solidFill>
                  <a:srgbClr val="000000"/>
                </a:solidFill>
                <a:latin typeface="+mn-lt"/>
                <a:ea typeface="+mn-ea"/>
              </a:rPr>
              <a:t>due to its robustness and fast speed</a:t>
            </a:r>
            <a:r>
              <a:rPr lang="en-US" sz="1200" b="0" strike="noStrike" spc="-1">
                <a:solidFill>
                  <a:srgbClr val="000000"/>
                </a:solidFill>
                <a:latin typeface="+mn-lt"/>
                <a:ea typeface="+mn-ea"/>
              </a:rPr>
              <a:t>. </a:t>
            </a:r>
            <a:endParaRPr lang="en-US" sz="1200" b="0" strike="noStrike" spc="-1">
              <a:solidFill>
                <a:srgbClr val="000000"/>
              </a:solidFill>
              <a:latin typeface="+mn-lt"/>
              <a:ea typeface="+mn-ea"/>
            </a:endParaRPr>
          </a:p>
          <a:p>
            <a:pPr>
              <a:lnSpc>
                <a:spcPct val="100000"/>
              </a:lnSpc>
            </a:pPr>
            <a:endParaRPr 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a:t>
            </a:r>
            <a:r>
              <a:rPr lang="en-US" sz="1200" b="0" strike="noStrike" spc="-1">
                <a:solidFill>
                  <a:srgbClr val="000000"/>
                </a:solidFill>
                <a:latin typeface="+mn-lt"/>
                <a:ea typeface="+mn-ea"/>
              </a:rPr>
              <a:t>YOLO detects object by spliting an image into several</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grids. By applying convolutional operation to extract the latent features in each block of</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the image</a:t>
            </a:r>
            <a:r>
              <a:rPr lang="en-US" altLang="en-US" sz="1200" b="0" strike="noStrike" spc="-1">
                <a:solidFill>
                  <a:srgbClr val="000000"/>
                </a:solidFill>
                <a:latin typeface="+mn-lt"/>
                <a:ea typeface="+mn-ea"/>
              </a:rPr>
              <a:t>, </a:t>
            </a:r>
            <a:r>
              <a:rPr lang="en-US" sz="1200" b="0" strike="noStrike" spc="-1">
                <a:solidFill>
                  <a:srgbClr val="000000"/>
                </a:solidFill>
                <a:latin typeface="+mn-lt"/>
                <a:ea typeface="+mn-ea"/>
              </a:rPr>
              <a:t> the feature map  </a:t>
            </a:r>
            <a:r>
              <a:rPr lang="en-US" altLang="en-US" sz="1200" b="0" strike="noStrike" spc="-1">
                <a:solidFill>
                  <a:srgbClr val="000000"/>
                </a:solidFill>
                <a:latin typeface="+mn-lt"/>
                <a:ea typeface="+mn-ea"/>
              </a:rPr>
              <a:t>that “</a:t>
            </a:r>
            <a:endParaRPr lang="en-US" altLang="en-US" sz="1200" b="0" strike="noStrike" spc="-1">
              <a:solidFill>
                <a:srgbClr val="000000"/>
              </a:solidFill>
              <a:latin typeface="+mn-lt"/>
              <a:ea typeface="+mn-ea"/>
            </a:endParaRPr>
          </a:p>
          <a:p>
            <a:pPr>
              <a:lnSpc>
                <a:spcPct val="100000"/>
              </a:lnSpc>
            </a:pP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the output of such object detection algorithm contains</a:t>
            </a:r>
            <a:r>
              <a:rPr lang="en-US" sz="1200" b="0" strike="noStrike" spc="-1">
                <a:solidFill>
                  <a:srgbClr val="000000"/>
                </a:solidFill>
                <a:latin typeface="+mn-lt"/>
                <a:ea typeface="+mn-ea"/>
              </a:rPr>
              <a:t>  </a:t>
            </a:r>
            <a:r>
              <a:rPr lang="en-US" altLang="en-US" sz="1200" b="0" strike="noStrike" spc="-1">
                <a:solidFill>
                  <a:srgbClr val="000000"/>
                </a:solidFill>
                <a:latin typeface="+mn-lt"/>
                <a:ea typeface="+mn-ea"/>
              </a:rPr>
              <a:t>the</a:t>
            </a:r>
            <a:r>
              <a:rPr lang="en-US" sz="1200" b="0" strike="noStrike" spc="-1">
                <a:solidFill>
                  <a:srgbClr val="000000"/>
                </a:solidFill>
                <a:latin typeface="+mn-lt"/>
                <a:ea typeface="+mn-ea"/>
              </a:rPr>
              <a:t> bounding box coordi-</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nates, the objectness score, and the class score. </a:t>
            </a:r>
            <a:r>
              <a:rPr lang="en-US" altLang="en-US" sz="1200" b="0" strike="noStrike" spc="-1">
                <a:solidFill>
                  <a:srgbClr val="000000"/>
                </a:solidFill>
                <a:latin typeface="+mn-lt"/>
                <a:ea typeface="+mn-ea"/>
              </a:rPr>
              <a:t>Here we only focus the bounding box and objectness score since in this research we only want to find the existence of the signal receiver. In addition,  YOLOv3, which is the newest version of YOLO, performs greatly</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even in small object detection and runs in a fast speed without losing its stability comparing to previous versions</a:t>
            </a:r>
            <a:endParaRPr lang="en-US" altLang="en-US" sz="1200" b="0" strike="noStrike" spc="-1">
              <a:solidFill>
                <a:srgbClr val="000000"/>
              </a:solidFill>
              <a:latin typeface="+mn-lt"/>
              <a:ea typeface="+mn-ea"/>
            </a:endParaRPr>
          </a:p>
          <a:p>
            <a:pPr>
              <a:lnSpc>
                <a:spcPct val="100000"/>
              </a:lnSpc>
            </a:pP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in oreder to accurately detect the self-driven signal receiver existing in an image, a well trained</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YOLOv3 network is desired. In this research work, hunderds of images contains the signal</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receiver are taken from different distances and angles. Those images are later labelled as the</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training dataset for the YOLOv3 object detection network. A sample of labelled training</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dataset is shown on the top right. Besides, a cell phone camera is mounted at a top corner of an</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indoor environment, to simulate the surveilance camera in real life. a frame of test result of the well-trained object detection network.</a:t>
            </a:r>
            <a:endParaRPr lang="en-US" altLang="en-US" sz="1200" b="0" strike="noStrike" spc="-1">
              <a:solidFill>
                <a:srgbClr val="000000"/>
              </a:solidFill>
              <a:latin typeface="+mn-lt"/>
              <a:ea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altLang="en-US" sz="1200" b="0" strike="noStrike" spc="-1">
                <a:solidFill>
                  <a:srgbClr val="000000"/>
                </a:solidFill>
                <a:latin typeface="+mn-lt"/>
                <a:ea typeface="+mn-ea"/>
              </a:rPr>
              <a:t>in this research work, we assume the table area is the detected indoor area. To automat-</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ically find the range of detection indoor area in that frame, a technique called canny edge</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detection is used, which can detect a wide range of edges in images. The biggest area enclosed</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by detected edges can be therefore computed and selected as the detection area.</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also, The perspective transformation,</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also known as homographic mapping, turns the projection of specfied area of an image into</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a new visual plane is used. By applying perspective transform algorithm to the original image with</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 known edges of detected indoor area, as well as the aspect</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ratio of such area in real-world coordinator, a top-down, ‘birds-eye view’ of the detected area can</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be obtained</a:t>
            </a:r>
            <a:endParaRPr lang="en-US" altLang="en-US" sz="1200" b="0" strike="noStrike" spc="-1">
              <a:solidFill>
                <a:srgbClr val="000000"/>
              </a:solidFill>
              <a:latin typeface="+mn-lt"/>
              <a:ea typeface="+mn-ea"/>
            </a:endParaRPr>
          </a:p>
          <a:p>
            <a:pPr>
              <a:lnSpc>
                <a:spcPct val="100000"/>
              </a:lnSpc>
            </a:pPr>
            <a:endParaRPr lang="en-US" altLang="en-US" sz="1200" b="0" strike="noStrike" spc="-1">
              <a:solidFill>
                <a:srgbClr val="000000"/>
              </a:solidFill>
              <a:latin typeface="+mn-lt"/>
              <a:ea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altLang="en-US" sz="1200" b="0" strike="noStrike" spc="-1">
                <a:solidFill>
                  <a:srgbClr val="000000"/>
                </a:solidFill>
                <a:latin typeface="+mn-lt"/>
                <a:ea typeface="+mn-ea"/>
              </a:rPr>
              <a:t>Comparing transformed visual plane with the true plane in real-world coordinator, the</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proportion is maintained. Therefore, the transformed visual plane is considered as a scaled</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projection of the detection area. Based on the previous steps, we assume the transformed middle point of detected</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bounding box in new visual plane as the location of the object or receiver. Therefore, a</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new double-polar coordinate system is established with x-y axises. By calculating the ratio of x-y coordinates pixel value regarding to the width and height, which is 5X11feet</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of the transformed plan, the real position of the detected object can be estimated. The estimated position is</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converted to position label in next phase and and used as one significant portion of dataset</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to establish the localization fingerprint database.</a:t>
            </a:r>
            <a:endParaRPr lang="en-US" altLang="en-US" sz="1200" b="0" strike="noStrike" spc="-1">
              <a:solidFill>
                <a:srgbClr val="000000"/>
              </a:solidFill>
              <a:latin typeface="+mn-lt"/>
              <a:ea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89040" y="1143000"/>
            <a:ext cx="5479560" cy="3085920"/>
          </a:xfrm>
          <a:prstGeom prst="rect">
            <a:avLst/>
          </a:prstGeom>
        </p:spPr>
      </p:sp>
      <p:sp>
        <p:nvSpPr>
          <p:cNvPr id="311"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1200" b="0" strike="noStrike" spc="-1">
                <a:solidFill>
                  <a:srgbClr val="000000"/>
                </a:solidFill>
                <a:latin typeface="+mn-lt"/>
                <a:ea typeface="+mn-ea"/>
              </a:rPr>
              <a:t>Next, we will get in detailed about the proposed single source Wi-</a:t>
            </a:r>
            <a:endParaRPr lang="en-US" sz="1200" b="0" strike="noStrike" spc="-1">
              <a:solidFill>
                <a:srgbClr val="000000"/>
              </a:solidFill>
              <a:latin typeface="+mn-lt"/>
              <a:ea typeface="+mn-ea"/>
            </a:endParaRPr>
          </a:p>
          <a:p>
            <a:pPr marL="215900" indent="-215900">
              <a:lnSpc>
                <a:spcPct val="100000"/>
              </a:lnSpc>
            </a:pPr>
            <a:r>
              <a:rPr lang="en-US" sz="1200" b="0" strike="noStrike" spc="-1">
                <a:solidFill>
                  <a:srgbClr val="000000"/>
                </a:solidFill>
                <a:latin typeface="+mn-lt"/>
                <a:ea typeface="+mn-ea"/>
              </a:rPr>
              <a:t>Fi based indoor localization system.</a:t>
            </a:r>
            <a:endParaRPr lang="en-US" sz="1200" b="0" strike="noStrike" spc="-1">
              <a:solidFill>
                <a:srgbClr val="000000"/>
              </a:solidFill>
              <a:latin typeface="+mn-lt"/>
              <a:ea typeface="+mn-ea"/>
            </a:endParaRPr>
          </a:p>
        </p:txBody>
      </p:sp>
      <p:sp>
        <p:nvSpPr>
          <p:cNvPr id="312"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spc="-1">
                <a:solidFill>
                  <a:srgbClr val="000000"/>
                </a:solidFill>
                <a:latin typeface="+mn-lt"/>
                <a:ea typeface="+mn-ea"/>
              </a:rPr>
              <a:t>The data collection processs is conducted on the surface of the table. The surface</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area is firstly divided into 18 sections with an equal size. The estimated receiver position is</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then converted into the section label. The self-driven signal receiver  is</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placed on </a:t>
            </a:r>
            <a:r>
              <a:rPr lang="en-US" altLang="en-US" sz="1200" b="0" strike="noStrike" spc="-1">
                <a:solidFill>
                  <a:srgbClr val="000000"/>
                </a:solidFill>
                <a:latin typeface="+mn-lt"/>
                <a:ea typeface="+mn-ea"/>
              </a:rPr>
              <a:t>each section</a:t>
            </a:r>
            <a:r>
              <a:rPr lang="en-US" sz="1200" b="0" strike="noStrike" spc="-1">
                <a:solidFill>
                  <a:srgbClr val="000000"/>
                </a:solidFill>
                <a:latin typeface="+mn-lt"/>
                <a:ea typeface="+mn-ea"/>
              </a:rPr>
              <a:t> to collect signal data. Another USRP B200 board is placed at a fixed</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place of the experimental area to perform as transimitter which enhance the signal feature</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in the room. The trasmitting center frequency is set to 5.17 GHz, with a bandwidth of</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20 M Hz, to simulate a 5 GHz Wi-Fi band. The transmitter is set to keep propogating</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the signal to surrounding environment. Meanwhile, for the receiver, the receiving frequency</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range is set to the correspoding center frequency (5.17 GHz) and bandwidth (20 M Hz), in</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order to measure the entire spectrum of the transmitting signal. The fingerprint dataset for</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localization model contains the measured signal information and its corresponding receiver</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position label. To obtain enough fingerprints from the experimental area, the self-driven</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signal receiver is set to traverse all sections and stay for around 3 minutes at each section.</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In addition, without loss of generality, two </a:t>
            </a:r>
            <a:r>
              <a:rPr lang="en-US" altLang="en-US" sz="1200" b="0" strike="noStrike" spc="-1">
                <a:solidFill>
                  <a:srgbClr val="000000"/>
                </a:solidFill>
                <a:latin typeface="+mn-lt"/>
                <a:ea typeface="+mn-ea"/>
              </a:rPr>
              <a:t>set</a:t>
            </a:r>
            <a:r>
              <a:rPr lang="en-US" sz="1200" b="0" strike="noStrike" spc="-1">
                <a:solidFill>
                  <a:srgbClr val="000000"/>
                </a:solidFill>
                <a:latin typeface="+mn-lt"/>
                <a:ea typeface="+mn-ea"/>
              </a:rPr>
              <a:t>s of data are measured on two different</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days. </a:t>
            </a:r>
            <a:endParaRPr lang="en-US" sz="1200" b="0" strike="noStrike" spc="-1">
              <a:solidFill>
                <a:srgbClr val="000000"/>
              </a:solidFill>
              <a:latin typeface="+mn-lt"/>
              <a:ea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a:solidFill>
                  <a:srgbClr val="000000"/>
                </a:solidFill>
                <a:latin typeface="+mn-lt"/>
                <a:ea typeface="+mn-ea"/>
                <a:sym typeface="+mn-ea"/>
              </a:rPr>
              <a:t>In this research work, each set of data contains the received signal strength at 144 </a:t>
            </a:r>
            <a:r>
              <a:rPr lang="" altLang="en-US" sz="1200" b="0" strike="noStrike">
                <a:solidFill>
                  <a:srgbClr val="000000"/>
                </a:solidFill>
                <a:latin typeface="+mn-lt"/>
                <a:ea typeface="+mn-ea"/>
                <a:sym typeface="+mn-ea"/>
              </a:rPr>
              <a:t>frequency</a:t>
            </a:r>
            <a:endParaRPr lang="en-US" sz="1200" b="0" strike="noStrike" spc="-1">
              <a:solidFill>
                <a:srgbClr val="000000"/>
              </a:solidFill>
              <a:latin typeface="+mn-lt"/>
              <a:ea typeface="+mn-ea"/>
            </a:endParaRPr>
          </a:p>
          <a:p>
            <a:pPr>
              <a:lnSpc>
                <a:spcPct val="100000"/>
              </a:lnSpc>
            </a:pPr>
            <a:r>
              <a:rPr lang="en-US" sz="1200" b="0" strike="noStrike">
                <a:solidFill>
                  <a:srgbClr val="000000"/>
                </a:solidFill>
                <a:latin typeface="+mn-lt"/>
                <a:ea typeface="+mn-ea"/>
                <a:sym typeface="+mn-ea"/>
              </a:rPr>
              <a:t>steps across the spectrum that is being measured. That is saying, 144 measurements are</a:t>
            </a:r>
            <a:endParaRPr lang="en-US" sz="1200" b="0" strike="noStrike" spc="-1">
              <a:solidFill>
                <a:srgbClr val="000000"/>
              </a:solidFill>
              <a:latin typeface="+mn-lt"/>
              <a:ea typeface="+mn-ea"/>
            </a:endParaRPr>
          </a:p>
          <a:p>
            <a:pPr>
              <a:lnSpc>
                <a:spcPct val="100000"/>
              </a:lnSpc>
            </a:pPr>
            <a:r>
              <a:rPr lang="en-US" sz="1200" b="0" strike="noStrike">
                <a:solidFill>
                  <a:srgbClr val="000000"/>
                </a:solidFill>
                <a:latin typeface="+mn-lt"/>
                <a:ea typeface="+mn-ea"/>
                <a:sym typeface="+mn-ea"/>
              </a:rPr>
              <a:t>taken at different frequency step between 5.17 GHz ± 10 M Hz, with a same fequency</a:t>
            </a:r>
            <a:endParaRPr lang="en-US" sz="1200" b="0" strike="noStrike" spc="-1">
              <a:solidFill>
                <a:srgbClr val="000000"/>
              </a:solidFill>
              <a:latin typeface="+mn-lt"/>
              <a:ea typeface="+mn-ea"/>
            </a:endParaRPr>
          </a:p>
          <a:p>
            <a:pPr>
              <a:lnSpc>
                <a:spcPct val="100000"/>
              </a:lnSpc>
            </a:pPr>
            <a:r>
              <a:rPr lang="en-US" sz="1200" b="0" strike="noStrike">
                <a:solidFill>
                  <a:srgbClr val="000000"/>
                </a:solidFill>
                <a:latin typeface="+mn-lt"/>
                <a:ea typeface="+mn-ea"/>
                <a:sym typeface="+mn-ea"/>
              </a:rPr>
              <a:t>and time interval. In additon, the signal receiver is able to collect at least 5 sets of data</a:t>
            </a:r>
            <a:endParaRPr lang="en-US" sz="1200" b="0" strike="noStrike">
              <a:solidFill>
                <a:srgbClr val="000000"/>
              </a:solidFill>
              <a:latin typeface="+mn-lt"/>
              <a:ea typeface="+mn-ea"/>
              <a:sym typeface="+mn-ea"/>
            </a:endParaRPr>
          </a:p>
          <a:p>
            <a:pPr>
              <a:lnSpc>
                <a:spcPct val="100000"/>
              </a:lnSpc>
            </a:pPr>
            <a:r>
              <a:rPr lang="en-US" sz="1200" b="0" strike="noStrike" spc="-1">
                <a:solidFill>
                  <a:srgbClr val="000000"/>
                </a:solidFill>
                <a:latin typeface="+mn-lt"/>
                <a:ea typeface="+mn-ea"/>
              </a:rPr>
              <a:t>per second. For each section in experimental area, 940 datasets are measured in around 3</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minutes, and a total of 16922 datasets are obtained from 18 sections. A sample of collected</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RSS data by signal receiver is shown in </a:t>
            </a:r>
            <a:r>
              <a:rPr lang="en-US" altLang="en-US" sz="1200" b="0" strike="noStrike" spc="-1">
                <a:solidFill>
                  <a:srgbClr val="000000"/>
                </a:solidFill>
                <a:latin typeface="+mn-lt"/>
                <a:ea typeface="+mn-ea"/>
              </a:rPr>
              <a:t>the pircture.</a:t>
            </a:r>
            <a:endParaRPr lang="en-US" altLang="en-US" sz="1200" b="0" strike="noStrike" spc="-1">
              <a:solidFill>
                <a:srgbClr val="000000"/>
              </a:solidFill>
              <a:latin typeface="+mn-lt"/>
              <a:ea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a:solidFill>
                  <a:srgbClr val="000000"/>
                </a:solidFill>
                <a:latin typeface="+mn-lt"/>
                <a:ea typeface="+mn-ea"/>
                <a:sym typeface="+mn-ea"/>
              </a:rPr>
              <a:t>Data preprocessing is a extremely significatnt process that allows improving the quality</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of the raw experimental data. </a:t>
            </a:r>
            <a:r>
              <a:rPr lang="en-US" altLang="en-US" sz="1200" b="0" strike="noStrike">
                <a:solidFill>
                  <a:srgbClr val="000000"/>
                </a:solidFill>
                <a:latin typeface="+mn-lt"/>
                <a:ea typeface="+mn-ea"/>
                <a:sym typeface="+mn-ea"/>
              </a:rPr>
              <a:t>here we introduce three preprocessing methods we used in this </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research work, smoothing and denoising, data standardization, as well as multi-scale down</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sampling. Smoothing and Denoising, means removing unwanted spikes, trends and outliers from</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a signal. Moving average method, is one of</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the most well-known filters is applied because of its effectiveness. Moving average method can effectively</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eliminate the short-term fluctuations of the signal data. Given a set of time series numerical values Y 1 , Y 2 , Y 3 , ... Yn corresponding to time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steps t 1 , t 2 , t 3 , ... t n , where n indicates the total size of the sampling time steps. Assume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the order of moving average is m, it can be calculated by the sequence of arithmetic means.</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In this research work, according to the experimental results, the moving averages of order</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5 is selected, which means that the moving average window will compute the average of the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beginning five sets of raw data and form the first set of smoothed data.</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Then the average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of second set to sixth set of raw data will be calculated</a:t>
            </a:r>
            <a:endParaRPr lang="en-US" altLang="en-US" sz="1200" b="0" strike="noStrike">
              <a:solidFill>
                <a:srgbClr val="000000"/>
              </a:solidFill>
              <a:latin typeface="+mn-lt"/>
              <a:ea typeface="+mn-ea"/>
              <a:sym typeface="+mn-ea"/>
            </a:endParaRPr>
          </a:p>
          <a:p>
            <a:pPr>
              <a:lnSpc>
                <a:spcPct val="100000"/>
              </a:lnSpc>
            </a:pP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Although the raw</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data is initially smoothed and denoised by the method of moving average, the step of data</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normalization is necessary for feature engineering. In the case of time series signal data, the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fructuation happens frequently due to the effect of surrounding environment. Therefore, if</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a single value of the feature is orders of magnitude greater than other values of the feature,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that particular value might dominate others in the dataset and affect the performance of</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localization model. In this research work, the standard scaler is adopt to transform the data. The standard</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scaler centers the data by removing the mean value of the feature and then scale it by</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dividing features by their standard deviation, the equation is as follows.</a:t>
            </a:r>
            <a:endParaRPr lang="en-US" altLang="en-US" sz="1200" b="0" strike="noStrike">
              <a:solidFill>
                <a:srgbClr val="000000"/>
              </a:solidFill>
              <a:latin typeface="+mn-lt"/>
              <a:ea typeface="+mn-ea"/>
              <a:sym typeface="+mn-ea"/>
            </a:endParaRPr>
          </a:p>
          <a:p>
            <a:pPr>
              <a:lnSpc>
                <a:spcPct val="100000"/>
              </a:lnSpc>
            </a:pP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For every time series data, the long-term features reflects overall trends and short-term</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features depicts more detailed changes in local regions. Times series data in different scales</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will potentially affects the distinction of features when performing the classification task.</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Therefore, in order to capture temporal patterns existing in the time series signal data,</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various down-sampling coefficients are applied to further consolidates information about</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the time series featrues on a smaller time scale.In this research work, three different scales are used with a down-sampling coefficient</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of 0.5, which means that 144 time steps of preprocessed smoothed data are down-scale to</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72, 36, and 18, respectively. It is noted that the proposed down-sampling method trims</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the front and end of the original data, due to the stablity and distinction of features near</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the center frequency, according to the experimentes.</a:t>
            </a:r>
            <a:endParaRPr lang="en-US" altLang="en-US" sz="1200" b="0" strike="noStrike">
              <a:solidFill>
                <a:srgbClr val="000000"/>
              </a:solidFill>
              <a:latin typeface="+mn-lt"/>
              <a:ea typeface="+mn-ea"/>
              <a:sym typeface="+mn-ea"/>
            </a:endParaRPr>
          </a:p>
          <a:p>
            <a:pPr>
              <a:lnSpc>
                <a:spcPct val="100000"/>
              </a:lnSpc>
            </a:pPr>
            <a:endParaRPr lang="en-US" altLang="en-US" sz="1200" b="0" strike="noStrike">
              <a:solidFill>
                <a:srgbClr val="000000"/>
              </a:solidFill>
              <a:latin typeface="+mn-lt"/>
              <a:ea typeface="+mn-ea"/>
              <a:sym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altLang="en-US" sz="1200" b="0" strike="noStrike">
                <a:solidFill>
                  <a:srgbClr val="000000"/>
                </a:solidFill>
                <a:latin typeface="+mn-lt"/>
                <a:ea typeface="+mn-ea"/>
                <a:sym typeface="+mn-ea"/>
              </a:rPr>
              <a:t>Here we have already finished the construction of fingerprint database with position labels and preprocessed signal data,</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Next, we will dicuss the design of our deep learning based localization model. Here are a few preliminaries.</a:t>
            </a:r>
            <a:endParaRPr lang="en-US" alt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Recurrent Neural Network is a generalization of feedforward neural network that has an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internal memory [45]. RNN performs the recurrent function for every input of data while the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output of the current input of data is affected by the last output of the past computation.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In other word, in a standard RNN, the decision of every time step depends on the decision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made by the previous time step. Therefore, unlike other neural networks, all the inputs in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a RNN are related to each other, which makes it a excellent architecture for analyzing time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series data. However, RNN often encounters Gradient vanishing and exploding problems</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due to its short-term memory unit. To overcome this issue, Long Short Term Memory Recurrent Neural Networks are pro-</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posed, which is an improvement over the general RNN by incorporating </a:t>
            </a:r>
            <a:r>
              <a:rPr lang="en-US" altLang="en-US" sz="1200" b="0" strike="noStrike">
                <a:solidFill>
                  <a:srgbClr val="000000"/>
                </a:solidFill>
                <a:latin typeface="+mn-lt"/>
                <a:ea typeface="+mn-ea"/>
                <a:sym typeface="+mn-ea"/>
              </a:rPr>
              <a:t>several </a:t>
            </a:r>
            <a:r>
              <a:rPr lang="en-US" sz="1200" b="0" strike="noStrike">
                <a:solidFill>
                  <a:srgbClr val="000000"/>
                </a:solidFill>
                <a:latin typeface="+mn-lt"/>
                <a:ea typeface="+mn-ea"/>
                <a:sym typeface="+mn-ea"/>
              </a:rPr>
              <a:t>gating functions</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into their state dynamics </a:t>
            </a:r>
            <a:r>
              <a:rPr lang="" altLang="en-US" sz="1200" b="0" strike="noStrike">
                <a:solidFill>
                  <a:srgbClr val="000000"/>
                </a:solidFill>
                <a:latin typeface="+mn-lt"/>
                <a:ea typeface="+mn-ea"/>
                <a:sym typeface="+mn-ea"/>
              </a:rPr>
              <a:t>and integrating the long-term memory unit</a:t>
            </a:r>
            <a:r>
              <a:rPr lang="en-US" sz="1200" b="0" strike="noStrike">
                <a:solidFill>
                  <a:srgbClr val="000000"/>
                </a:solidFill>
                <a:latin typeface="+mn-lt"/>
                <a:ea typeface="+mn-ea"/>
                <a:sym typeface="+mn-ea"/>
              </a:rPr>
              <a:t>.  </a:t>
            </a:r>
            <a:endParaRPr lang="en-US" sz="1200" b="0" strike="noStrike">
              <a:solidFill>
                <a:srgbClr val="000000"/>
              </a:solidFill>
              <a:latin typeface="+mn-lt"/>
              <a:ea typeface="+mn-ea"/>
              <a:sym typeface="+mn-ea"/>
            </a:endParaRPr>
          </a:p>
          <a:p>
            <a:pPr>
              <a:lnSpc>
                <a:spcPct val="100000"/>
              </a:lnSpc>
            </a:pPr>
            <a:endParaRPr lang="en-US" sz="1200" b="0" strike="noStrike">
              <a:solidFill>
                <a:srgbClr val="000000"/>
              </a:solidFill>
              <a:latin typeface="+mn-lt"/>
              <a:ea typeface="+mn-ea"/>
              <a:sym typeface="+mn-ea"/>
            </a:endParaRPr>
          </a:p>
          <a:p>
            <a:pPr>
              <a:lnSpc>
                <a:spcPct val="100000"/>
              </a:lnSpc>
            </a:pPr>
            <a:endParaRPr lang="en-US" sz="1200" b="0" strike="noStrike">
              <a:solidFill>
                <a:srgbClr val="000000"/>
              </a:solidFill>
              <a:latin typeface="+mn-lt"/>
              <a:ea typeface="+mn-ea"/>
              <a:sym typeface="+mn-ea"/>
            </a:endParaRPr>
          </a:p>
          <a:p>
            <a:pPr>
              <a:lnSpc>
                <a:spcPct val="100000"/>
              </a:lnSpc>
            </a:pPr>
            <a:r>
              <a:rPr lang="" altLang="en-US" sz="1200" b="0" strike="noStrike">
                <a:solidFill>
                  <a:srgbClr val="000000"/>
                </a:solidFill>
                <a:latin typeface="+mn-lt"/>
                <a:ea typeface="+mn-ea"/>
                <a:sym typeface="+mn-ea"/>
              </a:rPr>
              <a:t>“</a:t>
            </a:r>
            <a:r>
              <a:rPr lang="en-US" sz="1200" b="0" strike="noStrike">
                <a:solidFill>
                  <a:srgbClr val="000000"/>
                </a:solidFill>
                <a:latin typeface="+mn-lt"/>
                <a:ea typeface="+mn-ea"/>
                <a:sym typeface="+mn-ea"/>
              </a:rPr>
              <a:t>When a new input comes in, its information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will be accumulated to the memory unit if the input gate i t is activated. In addition, the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forget gate f t controls if the past memory state m t − 1 needs to be ”forgotten”. Besides,</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the output gate o t will further controls if the current memory state m t will be forwarded</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to the hidden state h t </a:t>
            </a:r>
            <a:r>
              <a:rPr lang="" altLang="en-US" sz="1200" b="0" strike="noStrike">
                <a:solidFill>
                  <a:srgbClr val="000000"/>
                </a:solidFill>
                <a:latin typeface="+mn-lt"/>
                <a:ea typeface="+mn-ea"/>
                <a:sym typeface="+mn-ea"/>
              </a:rPr>
              <a:t>“</a:t>
            </a:r>
            <a:r>
              <a:rPr lang="en-US" sz="1200" b="0" strike="noStrike">
                <a:solidFill>
                  <a:srgbClr val="000000"/>
                </a:solidFill>
                <a:latin typeface="+mn-lt"/>
                <a:ea typeface="+mn-ea"/>
                <a:sym typeface="+mn-ea"/>
              </a:rPr>
              <a:t>.</a:t>
            </a:r>
            <a:endParaRPr lang="en-US" sz="1200" b="0" strike="noStrike">
              <a:solidFill>
                <a:srgbClr val="000000"/>
              </a:solidFill>
              <a:latin typeface="+mn-lt"/>
              <a:ea typeface="+mn-ea"/>
              <a:sym typeface="+mn-ea"/>
            </a:endParaRPr>
          </a:p>
          <a:p>
            <a:pPr>
              <a:lnSpc>
                <a:spcPct val="100000"/>
              </a:lnSpc>
            </a:pPr>
            <a:endParaRPr lang="en-US" sz="1200" b="0" strike="noStrike">
              <a:solidFill>
                <a:srgbClr val="000000"/>
              </a:solidFill>
              <a:latin typeface="+mn-lt"/>
              <a:ea typeface="+mn-ea"/>
              <a:sym typeface="+mn-ea"/>
            </a:endParaRPr>
          </a:p>
          <a:p>
            <a:pPr>
              <a:lnSpc>
                <a:spcPct val="100000"/>
              </a:lnSpc>
            </a:pPr>
            <a:endParaRPr lang="en-US" sz="1200" b="0" strike="noStrike">
              <a:solidFill>
                <a:srgbClr val="000000"/>
              </a:solidFill>
              <a:latin typeface="+mn-lt"/>
              <a:ea typeface="+mn-ea"/>
              <a:sym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 altLang="en-US" sz="1200" b="0" strike="noStrike">
                <a:solidFill>
                  <a:srgbClr val="000000"/>
                </a:solidFill>
                <a:latin typeface="+mn-lt"/>
                <a:ea typeface="+mn-ea"/>
                <a:sym typeface="+mn-ea"/>
              </a:rPr>
              <a:t>Here we come to the design of our deep learning based localization model, which is called PLConvLSTM</a:t>
            </a:r>
            <a:endParaRPr lang="" altLang="en-US" sz="1200" b="0" strike="noStrike">
              <a:solidFill>
                <a:srgbClr val="000000"/>
              </a:solidFill>
              <a:latin typeface="+mn-lt"/>
              <a:ea typeface="+mn-ea"/>
              <a:sym typeface="+mn-ea"/>
            </a:endParaRPr>
          </a:p>
          <a:p>
            <a:pPr>
              <a:lnSpc>
                <a:spcPct val="100000"/>
              </a:lnSpc>
            </a:pPr>
            <a:r>
              <a:rPr lang="" altLang="en-US" sz="1200" b="0" strike="noStrike">
                <a:solidFill>
                  <a:srgbClr val="000000"/>
                </a:solidFill>
                <a:latin typeface="+mn-lt"/>
                <a:ea typeface="+mn-ea"/>
                <a:sym typeface="+mn-ea"/>
              </a:rPr>
              <a:t>we ultilized an advanced LSTM network called convlstm,</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 convolutional </a:t>
            </a:r>
            <a:r>
              <a:rPr lang="" altLang="en-US" sz="1200" b="0" strike="noStrike">
                <a:solidFill>
                  <a:srgbClr val="000000"/>
                </a:solidFill>
                <a:latin typeface="+mn-lt"/>
                <a:ea typeface="+mn-ea"/>
                <a:sym typeface="+mn-ea"/>
              </a:rPr>
              <a:t>lstm</a:t>
            </a:r>
            <a:r>
              <a:rPr lang="en-US" sz="1200" b="0" strike="noStrike">
                <a:solidFill>
                  <a:srgbClr val="000000"/>
                </a:solidFill>
                <a:latin typeface="+mn-lt"/>
                <a:ea typeface="+mn-ea"/>
                <a:sym typeface="+mn-ea"/>
              </a:rPr>
              <a:t> extends the traditional LSTM with convolutional layers and is able to extract the spatiotemporal features</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in time </a:t>
            </a:r>
            <a:r>
              <a:rPr lang="en-US" altLang="en-US" sz="1200" b="0" strike="noStrike">
                <a:solidFill>
                  <a:srgbClr val="000000"/>
                </a:solidFill>
                <a:latin typeface="+mn-lt"/>
                <a:ea typeface="+mn-ea"/>
                <a:sym typeface="+mn-ea"/>
              </a:rPr>
              <a:t>series </a:t>
            </a:r>
            <a:r>
              <a:rPr lang="en-US" sz="1200" b="0" strike="noStrike">
                <a:solidFill>
                  <a:srgbClr val="000000"/>
                </a:solidFill>
                <a:latin typeface="+mn-lt"/>
                <a:ea typeface="+mn-ea"/>
                <a:sym typeface="+mn-ea"/>
              </a:rPr>
              <a:t>data</a:t>
            </a:r>
            <a:r>
              <a:rPr lang="en-US" altLang="en-US" sz="1200" b="0" strike="noStrike">
                <a:solidFill>
                  <a:srgbClr val="000000"/>
                </a:solidFill>
                <a:latin typeface="+mn-lt"/>
                <a:ea typeface="+mn-ea"/>
                <a:sym typeface="+mn-ea"/>
              </a:rPr>
              <a:t>. </a:t>
            </a:r>
            <a:endParaRPr lang="en-US" altLang="en-US" sz="1200" b="0" strike="noStrike">
              <a:solidFill>
                <a:srgbClr val="000000"/>
              </a:solidFill>
              <a:latin typeface="+mn-lt"/>
              <a:ea typeface="+mn-ea"/>
              <a:sym typeface="+mn-ea"/>
            </a:endParaRPr>
          </a:p>
          <a:p>
            <a:pPr>
              <a:lnSpc>
                <a:spcPct val="100000"/>
              </a:lnSpc>
            </a:pPr>
            <a:endParaRPr lang="en-US" alt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After down sampling, multiple time series with different length from a smoothed time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series are generated. In order to feed data into the convolutional LSTM, we reshape each</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time series into </a:t>
            </a:r>
            <a:r>
              <a:rPr lang="en-US" altLang="en-US" sz="1200" b="0" strike="noStrike">
                <a:solidFill>
                  <a:srgbClr val="000000"/>
                </a:solidFill>
                <a:latin typeface="+mn-lt"/>
                <a:ea typeface="+mn-ea"/>
                <a:sym typeface="+mn-ea"/>
              </a:rPr>
              <a:t>sepecific sized</a:t>
            </a:r>
            <a:r>
              <a:rPr lang="en-US" sz="1200" b="0" strike="noStrike">
                <a:solidFill>
                  <a:srgbClr val="000000"/>
                </a:solidFill>
                <a:latin typeface="+mn-lt"/>
                <a:ea typeface="+mn-ea"/>
                <a:sym typeface="+mn-ea"/>
              </a:rPr>
              <a:t> data points. As with a CNN or LSTM network, the output</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of convolutional LSTM is concatenated and flatten into a long vector that contains all the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extracted spatiotemporal features. Those feature are compressed with a dense layer and</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finally output by the output layer with a Softmax function.</a:t>
            </a:r>
            <a:endParaRPr lang="en-US" sz="1200" b="0" strike="noStrike">
              <a:solidFill>
                <a:srgbClr val="000000"/>
              </a:solidFill>
              <a:latin typeface="+mn-lt"/>
              <a:ea typeface="+mn-ea"/>
              <a:sym typeface="+mn-ea"/>
            </a:endParaRPr>
          </a:p>
          <a:p>
            <a:pPr>
              <a:lnSpc>
                <a:spcPct val="100000"/>
              </a:lnSpc>
            </a:pP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the Softmax function normalizes an input vector into a series of probabilistic</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values that the input data has probabilities to be any one class among the all, and the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sum of those probabilities is 1</a:t>
            </a:r>
            <a:r>
              <a:rPr lang="en-US" altLang="en-US" sz="1200" b="0" strike="noStrike">
                <a:solidFill>
                  <a:srgbClr val="000000"/>
                </a:solidFill>
                <a:latin typeface="+mn-lt"/>
                <a:ea typeface="+mn-ea"/>
                <a:sym typeface="+mn-ea"/>
              </a:rPr>
              <a:t>.For instance,  the incoming signal will be classified into one of 18 locations, where the predicted location has</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the maximum probability value within all locations.</a:t>
            </a:r>
            <a:endParaRPr lang="en-US" altLang="en-US" sz="1200" b="0" strike="noStrike">
              <a:solidFill>
                <a:srgbClr val="000000"/>
              </a:solidFill>
              <a:latin typeface="+mn-lt"/>
              <a:ea typeface="+mn-ea"/>
              <a:sym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689040" y="1143000"/>
            <a:ext cx="5479560" cy="3085920"/>
          </a:xfrm>
          <a:prstGeom prst="rect">
            <a:avLst/>
          </a:prstGeom>
        </p:spPr>
      </p:sp>
      <p:sp>
        <p:nvSpPr>
          <p:cNvPr id="296"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spc="-1">
                <a:solidFill>
                  <a:srgbClr val="000000"/>
                </a:solidFill>
                <a:latin typeface="+mn-lt"/>
                <a:ea typeface="+mn-ea"/>
              </a:rPr>
              <a:t>Here is the table of contents: I will follow the list to present my thesis. I will firstly give a brief introduction of indoor localization system, and then get to the motivation of the research work. After that, I will introduce the proposed multimodal learning and single source Wi-Fi localization system step by step. The Final section will be conclusion and future work.</a:t>
            </a:r>
            <a:endParaRPr lang="en-US" sz="1200" b="0" strike="noStrike" spc="-1">
              <a:solidFill>
                <a:srgbClr val="000000"/>
              </a:solidFill>
              <a:latin typeface="+mn-lt"/>
              <a:ea typeface="+mn-ea"/>
            </a:endParaRPr>
          </a:p>
        </p:txBody>
      </p:sp>
      <p:sp>
        <p:nvSpPr>
          <p:cNvPr id="297"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In order to improve localization performance of proposed model, two optimization meth-</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ods are researched in this section. The Softmax activation function is frequently used in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neural networks for classification problems</a:t>
            </a:r>
            <a:r>
              <a:rPr lang="en-US" altLang="en-US" sz="1200" b="0" strike="noStrike">
                <a:solidFill>
                  <a:srgbClr val="000000"/>
                </a:solidFill>
                <a:latin typeface="+mn-lt"/>
                <a:ea typeface="+mn-ea"/>
                <a:sym typeface="+mn-ea"/>
              </a:rPr>
              <a:t>. Assume that the incoming signal goes</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through the localization model and is correctly classified into location one, with a Softmax</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output value of 0.65. Even though the prediction is correct, there are more uncertainty</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associated with an output value of 0.65 versus 0.95. Therefore, we proposed an adaptive thresholeded </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method for picking the optimal threshold of Softmax value. </a:t>
            </a:r>
            <a:endParaRPr lang="en-US" altLang="en-US" sz="1200" b="0" strike="noStrike">
              <a:solidFill>
                <a:srgbClr val="000000"/>
              </a:solidFill>
              <a:latin typeface="+mn-lt"/>
              <a:ea typeface="+mn-ea"/>
              <a:sym typeface="+mn-ea"/>
            </a:endParaRPr>
          </a:p>
          <a:p>
            <a:pPr>
              <a:lnSpc>
                <a:spcPct val="100000"/>
              </a:lnSpc>
            </a:pP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Firstly, we introduce the drop rate and misclassification rate. The drop rate indicates the percentage of dropped data regarding to total test data, and the misclassifica-</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tion rate refers to the percentage of filtered misclassfied data existing in dropped data. The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grid search method is applied, which enumerates the threshold values from 0.5 to 1 with an</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increment rate of 0.01 and computes the corresponding drop rate and misclassification rate.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As we can see, for the test data, at threshold</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equals to 0.65, the misclassification rate in dropped date reaches the peak, which means</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most of the dropped data are incorrectly classified by the model, and at this threshold we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only drop less than 5 percent test data while improving the performance of the localization</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model. In addition, the specific threshold value can be varied depending on the localization</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model.</a:t>
            </a:r>
            <a:endParaRPr lang="en-US" altLang="en-US" sz="1200" b="0" strike="noStrike">
              <a:solidFill>
                <a:srgbClr val="000000"/>
              </a:solidFill>
              <a:latin typeface="+mn-lt"/>
              <a:ea typeface="+mn-ea"/>
              <a:sym typeface="+mn-ea"/>
            </a:endParaRPr>
          </a:p>
          <a:p>
            <a:pPr>
              <a:lnSpc>
                <a:spcPct val="100000"/>
              </a:lnSpc>
            </a:pP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To further improve the performance of the localization model, a stacked voting method</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is adopt. The proposed method is defined as follows: In a real application scenario, at time t 1 , the incoming signal is received and processed by the signal analyzer, and a location</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is predicted by the localization model. The prediction of signal is marked as p 1 and is</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appended into a predefined stack with a specific size. By repeating the previous steps until</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the stack is full, the localization model will make one concluded prediction based on the following condition:</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if the size of identical prediction is greater than or equals to 2, the localization system</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will considers that identical prediction as the current location of the signal receiver, and</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clear the stack. </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Otherwise, the stacked predictions will be dropped. In other word, the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localization model will make one localization decison every three predictions.</a:t>
            </a:r>
            <a:endParaRPr lang="en-US" altLang="en-US" sz="1200" b="0" strike="noStrike">
              <a:solidFill>
                <a:srgbClr val="000000"/>
              </a:solidFill>
              <a:latin typeface="+mn-lt"/>
              <a:ea typeface="+mn-ea"/>
              <a:sym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a:solidFill>
                  <a:srgbClr val="000000"/>
                </a:solidFill>
                <a:latin typeface="+mn-lt"/>
                <a:ea typeface="+mn-ea"/>
                <a:sym typeface="+mn-ea"/>
              </a:rPr>
              <a:t>We evaluate </a:t>
            </a:r>
            <a:r>
              <a:rPr lang="en-US" altLang="en-US" sz="1200" b="0" strike="noStrike">
                <a:solidFill>
                  <a:srgbClr val="000000"/>
                </a:solidFill>
                <a:latin typeface="+mn-lt"/>
                <a:ea typeface="+mn-ea"/>
                <a:sym typeface="+mn-ea"/>
              </a:rPr>
              <a:t>Proposed PLconvLSTM model and another </a:t>
            </a:r>
            <a:r>
              <a:rPr lang="en-US" sz="1200" b="0" strike="noStrike">
                <a:solidFill>
                  <a:srgbClr val="000000"/>
                </a:solidFill>
                <a:latin typeface="+mn-lt"/>
                <a:ea typeface="+mn-ea"/>
                <a:sym typeface="+mn-ea"/>
              </a:rPr>
              <a:t>two deep learning based </a:t>
            </a:r>
            <a:r>
              <a:rPr lang="en-US" altLang="en-US" sz="1200" b="0" strike="noStrike">
                <a:solidFill>
                  <a:srgbClr val="000000"/>
                </a:solidFill>
                <a:latin typeface="+mn-lt"/>
                <a:ea typeface="+mn-ea"/>
                <a:sym typeface="+mn-ea"/>
              </a:rPr>
              <a:t>baseline models</a:t>
            </a:r>
            <a:r>
              <a:rPr lang="en-US" sz="1200" b="0" strike="noStrike">
                <a:solidFill>
                  <a:srgbClr val="000000"/>
                </a:solidFill>
                <a:latin typeface="+mn-lt"/>
                <a:ea typeface="+mn-ea"/>
                <a:sym typeface="+mn-ea"/>
              </a:rPr>
              <a:t> CNN and vanilla LSTM, to compare the performance.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The evaluation and simulation of the proposed localization model are conducted on a</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laptop that is equipped with an Intel R Core R i7-9750H CPU @ 2.60GHz, 23.4 GB RAM</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 2133 MHz, 1.4 TB SSD and an NIVIDIA GeForce RTX 2060. Tensorflow 1.13.1 Keras</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2.1.5 running in Ubuntu 18.04 is used for the model implementation.</a:t>
            </a:r>
            <a:endParaRPr lang="en-US" sz="1200" b="0" strike="noStrike">
              <a:solidFill>
                <a:srgbClr val="000000"/>
              </a:solidFill>
              <a:latin typeface="+mn-lt"/>
              <a:ea typeface="+mn-ea"/>
              <a:sym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a:solidFill>
                  <a:srgbClr val="000000"/>
                </a:solidFill>
                <a:latin typeface="+mn-lt"/>
                <a:ea typeface="+mn-ea"/>
                <a:sym typeface="+mn-ea"/>
              </a:rPr>
              <a:t>Accuracy, Recall, Precision and F measurement score are used as shared metrics to</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evaluate the localization models. In the evaluation of the localization performance, for</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instance, we define a true positive (TP) decision assigns location 0’s signal to location 0, a</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true negative (TN) decision assigns other locations’ signal to other locations. Two types of</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mistake are commited, for example, one is the false positive (FP) decision, which assigns</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location 0’s signal to other locations. A false negative (FN) decision assigns other locations’</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signal to location 0.</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To evaluate the localization performance, we let TP be the number of true positive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instances properly classified as X; TN be the number of true negative instances properly</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classified as not X; FP be the number of false positive instances classified as X incorrectly;</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and FN be the number of false negative instances classified as not X incorrectly. The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evaluation metrics are formulated as follows:</a:t>
            </a:r>
            <a:endParaRPr lang="en-US" sz="1200" b="0" strike="noStrike">
              <a:solidFill>
                <a:srgbClr val="000000"/>
              </a:solidFill>
              <a:latin typeface="+mn-lt"/>
              <a:ea typeface="+mn-ea"/>
              <a:sym typeface="+mn-ea"/>
            </a:endParaRPr>
          </a:p>
          <a:p>
            <a:pPr>
              <a:lnSpc>
                <a:spcPct val="100000"/>
              </a:lnSpc>
            </a:pP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where β &gt; 1 can be used as the penalty factor to provide more weight to recall, and β = 1</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is adopt in this thesis.</a:t>
            </a:r>
            <a:endParaRPr lang="en-US" sz="1200" b="0" strike="noStrike">
              <a:solidFill>
                <a:srgbClr val="000000"/>
              </a:solidFill>
              <a:latin typeface="+mn-lt"/>
              <a:ea typeface="+mn-ea"/>
              <a:sym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a:solidFill>
                  <a:srgbClr val="000000"/>
                </a:solidFill>
                <a:latin typeface="+mn-lt"/>
                <a:ea typeface="+mn-ea"/>
                <a:sym typeface="+mn-ea"/>
              </a:rPr>
              <a:t>We split the datasets into 90% training set and 10% testing set, and the performance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of localization models are based on the testing results. As shown in Table. 4.4, all of these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models achieve excellent results in Accuracy performance. When it comes to other metrics</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such Recall, Precision and F1 score, the PLLSTM model provides good results but are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relatively low comparing to PLCNN model. The reason might be of the data has obscure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latent temporal but obvious spatial features. It is also noted that the propsed PLConv-</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LSTM outperforms baseline models by up to 2% regarding those metrics, which verifies that</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the extra latent genralized spatio-temporal features are captured by such model. In addition,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the performance of PLConv-LSTM with adaptive thresholed and stacked voting prediction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strategy is concluded in Table. 4.5. As it can be seen, since the Accuracy performance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has already reached a high level, the improvement on Accuracy is not easily perceived.</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With the optimal pre-defined threshold 0.65, all other metrics increase around 2% and</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only 90 datasets are dropped, which proves that the adaptive thresholded method can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considerably improve the performance of localization model without dropping too much</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data. In addition, with the involvement of stacked voting method, the Recall, Precision,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and F1 score can increase up to 98% based on the optimal threshold, which demostrates</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the effectiveness of proposed scheme. However, as a trade-off, the stacked voting method</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takes a longer time to make one prediction, which may not be suitable for a few scenarios</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that requires fast speed computation. Overall, according to evaluation results, the designed</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PLConv-LSTM model is shown that it is the best model to accomplish the localization task.</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Also, the adaptive thresholded and stacked voting scheme is proven to boost the accuracy</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of localization model depending on the performance trade-off.</a:t>
            </a:r>
            <a:endParaRPr lang="en-US" sz="1200" b="0" strike="noStrike">
              <a:solidFill>
                <a:srgbClr val="000000"/>
              </a:solidFill>
              <a:latin typeface="+mn-lt"/>
              <a:ea typeface="+mn-ea"/>
              <a:sym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89040" y="1143000"/>
            <a:ext cx="5479560" cy="3085920"/>
          </a:xfrm>
          <a:prstGeom prst="rect">
            <a:avLst/>
          </a:prstGeom>
        </p:spPr>
      </p:sp>
      <p:sp>
        <p:nvSpPr>
          <p:cNvPr id="311"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1200" b="0" strike="noStrike" spc="-1">
                <a:solidFill>
                  <a:srgbClr val="000000"/>
                </a:solidFill>
                <a:latin typeface="+mn-lt"/>
                <a:ea typeface="+mn-ea"/>
              </a:rPr>
              <a:t>Next, we will get </a:t>
            </a:r>
            <a:r>
              <a:rPr lang="en-US" altLang="en-US" sz="1200" b="0" strike="noStrike" spc="-1">
                <a:solidFill>
                  <a:srgbClr val="000000"/>
                </a:solidFill>
                <a:latin typeface="+mn-lt"/>
                <a:ea typeface="+mn-ea"/>
              </a:rPr>
              <a:t>to the last stage, whichb is the case study of LSTM based path tracking </a:t>
            </a:r>
            <a:r>
              <a:rPr lang="en-US" sz="1200" b="0" strike="noStrike" spc="-1">
                <a:solidFill>
                  <a:srgbClr val="000000"/>
                </a:solidFill>
                <a:latin typeface="+mn-lt"/>
                <a:ea typeface="+mn-ea"/>
              </a:rPr>
              <a:t>.</a:t>
            </a:r>
            <a:endParaRPr lang="en-US" sz="1200" b="0" strike="noStrike" spc="-1">
              <a:solidFill>
                <a:srgbClr val="000000"/>
              </a:solidFill>
              <a:latin typeface="+mn-lt"/>
              <a:ea typeface="+mn-ea"/>
            </a:endParaRPr>
          </a:p>
        </p:txBody>
      </p:sp>
      <p:sp>
        <p:nvSpPr>
          <p:cNvPr id="312"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spc="-1">
                <a:solidFill>
                  <a:srgbClr val="000000"/>
                </a:solidFill>
                <a:latin typeface="+mn-lt"/>
                <a:ea typeface="+mn-ea"/>
              </a:rPr>
              <a:t>The ultimate goal of intelligent indoor localization system is to benefit several practical</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applications such as indoor human navigation and robot routing [50, 51]. Thus, in order to</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fullfill the proposed localization system, LSTM based path tracking method is proposed to</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track and predict the movement of an object.</a:t>
            </a:r>
            <a:endParaRPr lang="en-US" sz="1200" b="0" strike="noStrike" spc="-1">
              <a:solidFill>
                <a:srgbClr val="000000"/>
              </a:solidFill>
              <a:latin typeface="+mn-lt"/>
              <a:ea typeface="+mn-ea"/>
            </a:endParaRPr>
          </a:p>
          <a:p>
            <a:pPr>
              <a:lnSpc>
                <a:spcPct val="100000"/>
              </a:lnSpc>
            </a:pP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Without loss of generality, we simulate one forward and one backward paths on the</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experimental area shown in Fig. 5.1. </a:t>
            </a:r>
            <a:r>
              <a:rPr lang="en-US" altLang="en-US" sz="1200" b="0" strike="noStrike" spc="-1">
                <a:solidFill>
                  <a:srgbClr val="000000"/>
                </a:solidFill>
                <a:latin typeface="+mn-lt"/>
                <a:ea typeface="+mn-ea"/>
              </a:rPr>
              <a:t>It is node that </a:t>
            </a:r>
            <a:r>
              <a:rPr lang="en-US" sz="1200" b="0" strike="noStrike" spc="-1">
                <a:solidFill>
                  <a:srgbClr val="000000"/>
                </a:solidFill>
                <a:latin typeface="+mn-lt"/>
                <a:ea typeface="+mn-ea"/>
              </a:rPr>
              <a:t>The process can be extended by adding other paths</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in a similar way.</a:t>
            </a:r>
            <a:endParaRPr lang="en-US" sz="1200" b="0" strike="noStrike" spc="-1">
              <a:solidFill>
                <a:srgbClr val="000000"/>
              </a:solidFill>
              <a:latin typeface="+mn-lt"/>
              <a:ea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a:solidFill>
                  <a:srgbClr val="000000"/>
                </a:solidFill>
                <a:latin typeface="+mn-lt"/>
                <a:ea typeface="+mn-ea"/>
                <a:sym typeface="+mn-ea"/>
              </a:rPr>
              <a:t>For each simulated path, we consider the prior three sequential locations of simulated</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paths as an input sequence and the next location as an output. For instance, in simulated</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path one, the next location of input sequence ‘3’, ‘6’, ‘9’ is ‘12’. Thus one dataset is formed</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with input sequence [3, 6, 9] and output [12]. Similarly, for simulated path two, the first</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dataset can be formed as [17, 14, 11] corresponding to the output [8]. By following the same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rule, 32 training datasets are made up iteratively based on the proposed paths, as shown</a:t>
            </a:r>
            <a:endParaRPr lang="en-US" sz="1200" b="0" strike="noStrike">
              <a:solidFill>
                <a:srgbClr val="000000"/>
              </a:solidFill>
              <a:latin typeface="+mn-lt"/>
              <a:ea typeface="+mn-ea"/>
              <a:sym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a:solidFill>
                  <a:srgbClr val="000000"/>
                </a:solidFill>
                <a:latin typeface="+mn-lt"/>
                <a:ea typeface="+mn-ea"/>
                <a:sym typeface="+mn-ea"/>
              </a:rPr>
              <a:t>Based on the size of datasets and the characteristic of LSTM networks, the proposed</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path prediction model uses vanila LSTM as its main structure in this work, the details of</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the model are concluded in </a:t>
            </a:r>
            <a:r>
              <a:rPr lang="en-US" altLang="en-US" sz="1200" b="0" strike="noStrike">
                <a:solidFill>
                  <a:srgbClr val="000000"/>
                </a:solidFill>
                <a:latin typeface="+mn-lt"/>
                <a:ea typeface="+mn-ea"/>
                <a:sym typeface="+mn-ea"/>
              </a:rPr>
              <a:t>the table. Since the database of prediction model is relatively small, we set the hidden nodes of</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LSTM network to be 100. One single hidden state for the input sequence with 3 time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steps is output by setting the return sequence of LSTM network to ‘False’. The output</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is activated by ‘tanh’ activation function and feed into the dense layer with an activation</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function ‘linear’. The constructed time sequential model is able to predict the next location,</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given the sequence of prior three locations. In order to evaluate the path prediction model, we consider three different evaluation</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metrics: Root Sqaure Mean Error (RSME), Mean Absolute Error (MAE), Mean Absolute Percentage Error (MAPE), and R-squared. The evaluation results are shown in Table. </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All metrics indicates how well the datasets fit the prediction model.</a:t>
            </a:r>
            <a:endParaRPr lang="en-US" altLang="en-US" sz="1200" b="0" strike="noStrike">
              <a:solidFill>
                <a:srgbClr val="000000"/>
              </a:solidFill>
              <a:latin typeface="+mn-lt"/>
              <a:ea typeface="+mn-ea"/>
              <a:sym typeface="+mn-ea"/>
            </a:endParaRPr>
          </a:p>
          <a:p>
            <a:pPr>
              <a:lnSpc>
                <a:spcPct val="100000"/>
              </a:lnSpc>
            </a:pP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As we can see from the table, The RSME and MAE of prediction model are really low,</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which shows that the prediction error of the model is small. In addition, MAPE value</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is at 0.37% and R-squared is close to 1, which means that the prediction model reaches</a:t>
            </a:r>
            <a:endParaRPr lang="en-US" altLang="en-US" sz="1200" b="0" strike="noStrike">
              <a:solidFill>
                <a:srgbClr val="000000"/>
              </a:solidFill>
              <a:latin typeface="+mn-lt"/>
              <a:ea typeface="+mn-ea"/>
              <a:sym typeface="+mn-ea"/>
            </a:endParaRPr>
          </a:p>
          <a:p>
            <a:pPr>
              <a:lnSpc>
                <a:spcPct val="100000"/>
              </a:lnSpc>
            </a:pPr>
            <a:r>
              <a:rPr lang="en-US" altLang="en-US" sz="1200" b="0" strike="noStrike">
                <a:solidFill>
                  <a:srgbClr val="000000"/>
                </a:solidFill>
                <a:latin typeface="+mn-lt"/>
                <a:ea typeface="+mn-ea"/>
                <a:sym typeface="+mn-ea"/>
              </a:rPr>
              <a:t>perfectness through the training process.</a:t>
            </a:r>
            <a:endParaRPr lang="en-US" altLang="en-US" sz="1200" b="0" strike="noStrike">
              <a:solidFill>
                <a:srgbClr val="000000"/>
              </a:solidFill>
              <a:latin typeface="+mn-lt"/>
              <a:ea typeface="+mn-ea"/>
              <a:sym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a:solidFill>
                  <a:srgbClr val="000000"/>
                </a:solidFill>
                <a:latin typeface="+mn-lt"/>
                <a:ea typeface="+mn-ea"/>
                <a:sym typeface="+mn-ea"/>
              </a:rPr>
              <a:t>By using the LSTM based path prediction model, as a basis, we further introduce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a case study of path tracing scheme regarding proposed Wi-Fi based indoor localization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system. The scheme is designed to predict the sequential movement of the signal receiver.</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The study is mainly based on the accuracy of adaptive thresholed prediction since the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prediction speed is the first concern when it comes to the path tracing. The scheme for</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path tracing is described as follows: Similar to the stacked voting method, the localization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system will create data structure called “queue”, which has an unique feature called “First</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In First Out”. For instance, queue is performing as any queue of consumers for a item</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where the consumer that came first is served first. When it comes to proposed localization</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system, three predictions are made correponding to first three incoming signals, and they</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are appended into the queue. Following the rule of stacked voting method, if the size of</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identical prediction is greater than or equals to 2, the system will output that location. The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difference is that when three predictions are different from each other, they will be used as</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an input to our pre-trained LSTM based path prediction model. The output of the path</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prediction model is the predicted next possible location of the signal receiver. When the</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next signal comes in, the queue will pop out the first or the very left location prediction and</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append the new prediction to the last or the very right, which ensure smoothing running</a:t>
            </a:r>
            <a:endParaRPr lang="en-US" sz="1200" b="0" strike="noStrike">
              <a:solidFill>
                <a:srgbClr val="000000"/>
              </a:solidFill>
              <a:latin typeface="+mn-lt"/>
              <a:ea typeface="+mn-ea"/>
              <a:sym typeface="+mn-ea"/>
            </a:endParaRPr>
          </a:p>
          <a:p>
            <a:pPr>
              <a:lnSpc>
                <a:spcPct val="100000"/>
              </a:lnSpc>
            </a:pPr>
            <a:r>
              <a:rPr lang="en-US" sz="1200" b="0" strike="noStrike">
                <a:solidFill>
                  <a:srgbClr val="000000"/>
                </a:solidFill>
                <a:latin typeface="+mn-lt"/>
                <a:ea typeface="+mn-ea"/>
                <a:sym typeface="+mn-ea"/>
              </a:rPr>
              <a:t>of the localization system.</a:t>
            </a:r>
            <a:endParaRPr lang="en-US" sz="1200" b="0" strike="noStrike">
              <a:solidFill>
                <a:srgbClr val="000000"/>
              </a:solidFill>
              <a:latin typeface="+mn-lt"/>
              <a:ea typeface="+mn-ea"/>
              <a:sym typeface="+mn-ea"/>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689040" y="1143000"/>
            <a:ext cx="5479560" cy="3085920"/>
          </a:xfrm>
          <a:prstGeom prst="rect">
            <a:avLst/>
          </a:prstGeom>
        </p:spPr>
      </p:sp>
      <p:sp>
        <p:nvSpPr>
          <p:cNvPr id="377"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spc="-1">
                <a:solidFill>
                  <a:srgbClr val="000000"/>
                </a:solidFill>
                <a:latin typeface="+mn-lt"/>
                <a:ea typeface="+mn-ea"/>
              </a:rPr>
              <a:t>To evaluate the feasiblity of the proposed path tracing scheme, we randomly pick dataset</a:t>
            </a:r>
            <a:endParaRPr lang="en-US" sz="1200" b="0" strike="noStrike" spc="-1">
              <a:solidFill>
                <a:srgbClr val="000000"/>
              </a:solidFill>
              <a:latin typeface="+mn-lt"/>
              <a:ea typeface="+mn-ea"/>
            </a:endParaRPr>
          </a:p>
          <a:p>
            <a:pPr>
              <a:lnSpc>
                <a:spcPct val="100000"/>
              </a:lnSpc>
            </a:pPr>
            <a:r>
              <a:rPr lang="en-US" sz="1200" b="0" strike="noStrike" spc="-1">
                <a:solidFill>
                  <a:srgbClr val="000000"/>
                </a:solidFill>
                <a:latin typeface="+mn-lt"/>
                <a:ea typeface="+mn-ea"/>
              </a:rPr>
              <a:t>from localization fingerprints database that follows the simulated path</a:t>
            </a:r>
            <a:r>
              <a:rPr lang="en-US" altLang="en-US" sz="1200" b="0" strike="noStrike" spc="-1">
                <a:solidFill>
                  <a:srgbClr val="000000"/>
                </a:solidFill>
                <a:latin typeface="+mn-lt"/>
                <a:ea typeface="+mn-ea"/>
              </a:rPr>
              <a:t>. To automate the process of randomly selecting datasets, simulating the</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path, and visualizing the routing, we develop an application that helps avoid the repeated</a:t>
            </a:r>
            <a:endParaRPr lang="en-US" altLang="en-US" sz="1200" b="0" strike="noStrike" spc="-1">
              <a:solidFill>
                <a:srgbClr val="000000"/>
              </a:solidFill>
              <a:latin typeface="+mn-lt"/>
              <a:ea typeface="+mn-ea"/>
            </a:endParaRPr>
          </a:p>
          <a:p>
            <a:pPr>
              <a:lnSpc>
                <a:spcPct val="100000"/>
              </a:lnSpc>
            </a:pPr>
            <a:r>
              <a:rPr lang="en-US" altLang="en-US" sz="1200" b="0" strike="noStrike" spc="-1">
                <a:solidFill>
                  <a:srgbClr val="000000"/>
                </a:solidFill>
                <a:latin typeface="+mn-lt"/>
                <a:ea typeface="+mn-ea"/>
              </a:rPr>
              <a:t>operations. The demo is shown here.</a:t>
            </a:r>
            <a:endParaRPr lang="en-US" altLang="en-US" sz="1200" b="0" strike="noStrike" spc="-1">
              <a:solidFill>
                <a:srgbClr val="000000"/>
              </a:solidFill>
              <a:latin typeface="+mn-lt"/>
              <a:ea typeface="+mn-ea"/>
            </a:endParaRPr>
          </a:p>
        </p:txBody>
      </p:sp>
      <p:sp>
        <p:nvSpPr>
          <p:cNvPr id="378"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689040" y="1143000"/>
            <a:ext cx="5479560" cy="3085920"/>
          </a:xfrm>
          <a:prstGeom prst="rect">
            <a:avLst/>
          </a:prstGeom>
        </p:spPr>
      </p:sp>
      <p:sp>
        <p:nvSpPr>
          <p:cNvPr id="299"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b="0" strike="noStrike" spc="-1">
                <a:solidFill>
                  <a:srgbClr val="000000"/>
                </a:solidFill>
                <a:latin typeface="+mn-lt"/>
                <a:ea typeface="+mn-ea"/>
              </a:rPr>
              <a:t>indoor localization is a  process of tracking people or objects relative to indoor environment. It addressed the drawbacks of GPS and </a:t>
            </a:r>
            <a:endParaRPr lang="en-US" b="0" strike="noStrike" spc="-1">
              <a:solidFill>
                <a:srgbClr val="000000"/>
              </a:solidFill>
              <a:latin typeface="+mn-lt"/>
              <a:ea typeface="+mn-ea"/>
            </a:endParaRPr>
          </a:p>
          <a:p>
            <a:pPr marL="215900" indent="-215900">
              <a:lnSpc>
                <a:spcPct val="100000"/>
              </a:lnSpc>
            </a:pPr>
            <a:r>
              <a:rPr lang="en-US" b="0" strike="noStrike" spc="-1">
                <a:solidFill>
                  <a:srgbClr val="000000"/>
                </a:solidFill>
                <a:latin typeface="+mn-lt"/>
                <a:ea typeface="+mn-ea"/>
              </a:rPr>
              <a:t>other satellite technologies. As we all knows, GPS is using microwave to localize the object, however, the microwave can be easily affected by the solid object such as the roof or walls of a building. So, to deal with that, indoor localization techniques are coming out and broadly applied in the areas of commercial, military, hospital, etc. For example, it is pretty useful for a doctor gives treatment to a patient on time by knowing where the patient </a:t>
            </a:r>
            <a:r>
              <a:rPr lang="en-US" altLang="en-US" b="0" strike="noStrike" spc="-1">
                <a:solidFill>
                  <a:srgbClr val="000000"/>
                </a:solidFill>
                <a:latin typeface="+mn-lt"/>
                <a:ea typeface="+mn-ea"/>
              </a:rPr>
              <a:t>is in a hospital</a:t>
            </a:r>
            <a:r>
              <a:rPr lang="en-US" b="0" strike="noStrike" spc="-1">
                <a:solidFill>
                  <a:srgbClr val="000000"/>
                </a:solidFill>
                <a:latin typeface="+mn-lt"/>
                <a:ea typeface="+mn-ea"/>
              </a:rPr>
              <a:t> , especially during this period. </a:t>
            </a:r>
            <a:endParaRPr lang="en-US" b="0" strike="noStrike" spc="-1">
              <a:solidFill>
                <a:srgbClr val="000000"/>
              </a:solidFill>
              <a:latin typeface="+mn-lt"/>
              <a:ea typeface="+mn-ea"/>
            </a:endParaRPr>
          </a:p>
        </p:txBody>
      </p:sp>
      <p:sp>
        <p:nvSpPr>
          <p:cNvPr id="300"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t>In this paper, we studied the problems of current fingerprint indoor localization tech-</a:t>
            </a:r>
            <a:endParaRPr lang="en-US"/>
          </a:p>
          <a:p>
            <a:r>
              <a:rPr lang="en-US"/>
              <a:t>nologies. Firstly, we proposed a self-update scheme to automatically update the fingerprint</a:t>
            </a:r>
            <a:endParaRPr lang="en-US"/>
          </a:p>
          <a:p>
            <a:r>
              <a:rPr lang="en-US"/>
              <a:t>database and localization model with ease. Secondly, we also proposed a signle point Wi-Fi</a:t>
            </a:r>
            <a:endParaRPr lang="en-US"/>
          </a:p>
          <a:p>
            <a:r>
              <a:rPr lang="en-US"/>
              <a:t>source based localization model that effectively classify the signal location while reducing</a:t>
            </a:r>
            <a:endParaRPr lang="en-US"/>
          </a:p>
          <a:p>
            <a:r>
              <a:rPr lang="en-US"/>
              <a:t>the setup cost to a relatively low level. Lastly, the case study of LSTM based path track-</a:t>
            </a:r>
            <a:endParaRPr lang="en-US"/>
          </a:p>
          <a:p>
            <a:r>
              <a:rPr lang="en-US"/>
              <a:t>ing succesfully routing the device within an indoor environment, which is beneficial to the</a:t>
            </a:r>
            <a:endParaRPr lang="en-US"/>
          </a:p>
          <a:p>
            <a:r>
              <a:rPr lang="en-US"/>
              <a:t>development of intelligent localization and inspires researchers to explore. Althogh the self-</a:t>
            </a:r>
            <a:endParaRPr lang="en-US"/>
          </a:p>
          <a:p>
            <a:r>
              <a:rPr lang="en-US"/>
              <a:t>driven signal receiver has not completed yet, the evaluation result prove the feasiblity of the</a:t>
            </a:r>
            <a:endParaRPr lang="en-US"/>
          </a:p>
          <a:p>
            <a:r>
              <a:rPr lang="en-US"/>
              <a:t>autonomous system. In addition, the effectiveness and robustness of propsed localization</a:t>
            </a:r>
            <a:endParaRPr lang="en-US"/>
          </a:p>
          <a:p>
            <a:r>
              <a:rPr lang="en-US"/>
              <a:t>model has been evaluted.</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689040" y="1143000"/>
            <a:ext cx="5479560" cy="3085920"/>
          </a:xfrm>
          <a:prstGeom prst="rect">
            <a:avLst/>
          </a:prstGeom>
        </p:spPr>
      </p:sp>
      <p:sp>
        <p:nvSpPr>
          <p:cNvPr id="302"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2000" b="0" strike="noStrike" spc="-1">
                <a:latin typeface="Arial"/>
              </a:rPr>
              <a:t>The indoor localization techniques can be briefly categorized into two types: optical-image based and signal wave based. </a:t>
            </a:r>
            <a:endParaRPr lang="en-US" sz="2000" b="0" strike="noStrike" spc="-1">
              <a:latin typeface="Arial"/>
            </a:endParaRPr>
          </a:p>
          <a:p>
            <a:pPr marL="215900" indent="-215900">
              <a:lnSpc>
                <a:spcPct val="100000"/>
              </a:lnSpc>
            </a:pPr>
            <a:r>
              <a:rPr lang="en-US" sz="2000" b="0" strike="noStrike" spc="-1">
                <a:latin typeface="Arial"/>
              </a:rPr>
              <a:t>the optical image based method utilize infrared tech and image processing tech to capture the light pulses or intensity. However, this method always comes with a high cost because of the expensive equipment that are required, and the image coverage is always lower than signal coverage. So, the signal wave based method is now the most popular indoor localization technique used in market. </a:t>
            </a:r>
            <a:r>
              <a:rPr lang="en-US" altLang="en-US" sz="2000" b="0" strike="noStrike" spc="-1">
                <a:latin typeface="Arial"/>
              </a:rPr>
              <a:t>it</a:t>
            </a:r>
            <a:r>
              <a:rPr lang="en-US" sz="2000" b="0" strike="noStrike" spc="-1">
                <a:latin typeface="Arial"/>
              </a:rPr>
              <a:t> basically achieve</a:t>
            </a:r>
            <a:r>
              <a:rPr lang="en-US" altLang="en-US" sz="2000" b="0" strike="noStrike" spc="-1">
                <a:latin typeface="Arial"/>
              </a:rPr>
              <a:t>s </a:t>
            </a:r>
            <a:r>
              <a:rPr lang="en-US" sz="2000" b="0" strike="noStrike" spc="-1">
                <a:latin typeface="Arial"/>
              </a:rPr>
              <a:t>the localization by analyzing mixing source signal(sound, radio frequency, etc) based on various signal metrics.</a:t>
            </a:r>
            <a:endParaRPr lang="en-US" sz="2000" b="0" strike="noStrike" spc="-1">
              <a:latin typeface="Arial"/>
            </a:endParaRPr>
          </a:p>
        </p:txBody>
      </p:sp>
      <p:sp>
        <p:nvSpPr>
          <p:cNvPr id="303"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689040" y="1143000"/>
            <a:ext cx="5479560" cy="3085920"/>
          </a:xfrm>
          <a:prstGeom prst="rect">
            <a:avLst/>
          </a:prstGeom>
        </p:spPr>
      </p:sp>
      <p:sp>
        <p:nvSpPr>
          <p:cNvPr id="305"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1200" b="0" strike="noStrike" spc="-1">
                <a:solidFill>
                  <a:srgbClr val="000000"/>
                </a:solidFill>
                <a:latin typeface="+mn-lt"/>
                <a:ea typeface="+mn-ea"/>
              </a:rPr>
              <a:t>Within the signal based indoor localization techniques, log-distance propagation based method are widely used. it calculate distance between transmitters and a number of access points in a facility. </a:t>
            </a:r>
            <a:r>
              <a:rPr lang="en-US" altLang="en-US" sz="1200" b="0" strike="noStrike" spc="-1">
                <a:solidFill>
                  <a:srgbClr val="000000"/>
                </a:solidFill>
                <a:latin typeface="+mn-lt"/>
                <a:ea typeface="+mn-ea"/>
              </a:rPr>
              <a:t>one popular technique is called</a:t>
            </a:r>
            <a:r>
              <a:rPr lang="en-US" sz="1200" b="0" strike="noStrike" spc="-1">
                <a:solidFill>
                  <a:srgbClr val="000000"/>
                </a:solidFill>
                <a:latin typeface="+mn-lt"/>
                <a:ea typeface="+mn-ea"/>
              </a:rPr>
              <a:t> Time Difference of Arrival(TDOA) TDOA is using signal transimittig time </a:t>
            </a:r>
            <a:r>
              <a:rPr lang="en-US" altLang="en-US" sz="1200" b="0" strike="noStrike" spc="-1">
                <a:solidFill>
                  <a:srgbClr val="000000"/>
                </a:solidFill>
                <a:latin typeface="+mn-lt"/>
                <a:ea typeface="+mn-ea"/>
              </a:rPr>
              <a:t>and speed </a:t>
            </a:r>
            <a:r>
              <a:rPr lang="en-US" sz="1200" b="0" strike="noStrike" spc="-1">
                <a:solidFill>
                  <a:srgbClr val="000000"/>
                </a:solidFill>
                <a:latin typeface="+mn-lt"/>
                <a:ea typeface="+mn-ea"/>
              </a:rPr>
              <a:t>to calculate the distance. however, this </a:t>
            </a:r>
            <a:r>
              <a:rPr lang="en-US" altLang="en-US" sz="1200" b="0" strike="noStrike" spc="-1">
                <a:solidFill>
                  <a:srgbClr val="000000"/>
                </a:solidFill>
                <a:latin typeface="+mn-lt"/>
                <a:ea typeface="+mn-ea"/>
              </a:rPr>
              <a:t>kind of </a:t>
            </a:r>
            <a:r>
              <a:rPr lang="en-US" sz="1200" b="0" strike="noStrike" spc="-1">
                <a:solidFill>
                  <a:srgbClr val="000000"/>
                </a:solidFill>
                <a:latin typeface="+mn-lt"/>
                <a:ea typeface="+mn-ea"/>
              </a:rPr>
              <a:t>method requires at least three devices and </a:t>
            </a:r>
            <a:r>
              <a:rPr lang="en-US" altLang="en-US" sz="1200" b="0" strike="noStrike" spc="-1">
                <a:solidFill>
                  <a:srgbClr val="000000"/>
                </a:solidFill>
                <a:latin typeface="+mn-lt"/>
                <a:ea typeface="+mn-ea"/>
              </a:rPr>
              <a:t>localization system</a:t>
            </a:r>
            <a:r>
              <a:rPr lang="en-US" sz="1200" b="0" strike="noStrike" spc="-1">
                <a:solidFill>
                  <a:srgbClr val="000000"/>
                </a:solidFill>
                <a:latin typeface="+mn-lt"/>
                <a:ea typeface="+mn-ea"/>
              </a:rPr>
              <a:t> can be easily affected by the interference.</a:t>
            </a:r>
            <a:endParaRPr lang="en-US" sz="1200" b="0" strike="noStrike" spc="-1">
              <a:solidFill>
                <a:srgbClr val="000000"/>
              </a:solidFill>
              <a:latin typeface="+mn-lt"/>
              <a:ea typeface="+mn-ea"/>
            </a:endParaRPr>
          </a:p>
          <a:p>
            <a:pPr marL="215900" indent="-215900">
              <a:lnSpc>
                <a:spcPct val="100000"/>
              </a:lnSpc>
            </a:pPr>
            <a:endParaRPr lang="en-US" sz="1200" b="0" strike="noStrike" spc="-1">
              <a:solidFill>
                <a:srgbClr val="000000"/>
              </a:solidFill>
              <a:latin typeface="+mn-lt"/>
              <a:ea typeface="+mn-ea"/>
            </a:endParaRPr>
          </a:p>
          <a:p>
            <a:pPr marL="215900" indent="-215900">
              <a:lnSpc>
                <a:spcPct val="100000"/>
              </a:lnSpc>
            </a:pPr>
            <a:r>
              <a:rPr lang="en-US" sz="1200" b="0" strike="noStrike" spc="-1">
                <a:solidFill>
                  <a:srgbClr val="000000"/>
                </a:solidFill>
                <a:latin typeface="+mn-lt"/>
                <a:ea typeface="+mn-ea"/>
              </a:rPr>
              <a:t>Therefore, fingerprinting based </a:t>
            </a:r>
            <a:r>
              <a:rPr lang="en-US" altLang="en-US" sz="1200" b="0" strike="noStrike" spc="-1">
                <a:solidFill>
                  <a:srgbClr val="000000"/>
                </a:solidFill>
                <a:latin typeface="+mn-lt"/>
                <a:ea typeface="+mn-ea"/>
              </a:rPr>
              <a:t>method </a:t>
            </a:r>
            <a:r>
              <a:rPr lang="en-US" sz="1200" b="0" strike="noStrike" spc="-1">
                <a:solidFill>
                  <a:srgbClr val="000000"/>
                </a:solidFill>
                <a:latin typeface="+mn-lt"/>
                <a:ea typeface="+mn-ea"/>
              </a:rPr>
              <a:t>is now apealling more attention by researchers and engineers.</a:t>
            </a:r>
            <a:endParaRPr lang="en-US" sz="1200" b="0" strike="noStrike" spc="-1">
              <a:solidFill>
                <a:srgbClr val="000000"/>
              </a:solidFill>
              <a:latin typeface="+mn-lt"/>
              <a:ea typeface="+mn-ea"/>
            </a:endParaRPr>
          </a:p>
          <a:p>
            <a:pPr marL="215900" indent="-215900">
              <a:lnSpc>
                <a:spcPct val="100000"/>
              </a:lnSpc>
            </a:pPr>
            <a:r>
              <a:rPr lang="en-US" sz="1200" b="0" strike="noStrike" spc="-1">
                <a:solidFill>
                  <a:srgbClr val="000000"/>
                </a:solidFill>
                <a:latin typeface="+mn-lt"/>
                <a:ea typeface="+mn-ea"/>
              </a:rPr>
              <a:t> Fingerprinting based method is comprised of two phases: offline training and online localization. In the offline training phase, a site survey is conducted to generate a radio map of signal measurements from different locations in an indoor environment. Then, the localization model </a:t>
            </a:r>
            <a:r>
              <a:rPr lang="en-US" altLang="en-US" sz="1200" b="0" strike="noStrike" spc="-1">
                <a:solidFill>
                  <a:srgbClr val="000000"/>
                </a:solidFill>
                <a:latin typeface="+mn-lt"/>
                <a:ea typeface="+mn-ea"/>
              </a:rPr>
              <a:t>of the </a:t>
            </a:r>
            <a:r>
              <a:rPr lang="en-US" sz="1200" b="0" strike="noStrike" spc="-1">
                <a:solidFill>
                  <a:srgbClr val="000000"/>
                </a:solidFill>
                <a:latin typeface="+mn-lt"/>
                <a:ea typeface="+mn-ea"/>
              </a:rPr>
              <a:t> system is constructed based on the collected fingerprints. When it comes to the online localization phase, the real-time measurements are compared with the radio map to estimate the user location. </a:t>
            </a:r>
            <a:r>
              <a:rPr lang="en-US" altLang="en-US" sz="1200" b="0" strike="noStrike" spc="-1">
                <a:solidFill>
                  <a:srgbClr val="000000"/>
                </a:solidFill>
                <a:latin typeface="+mn-lt"/>
                <a:ea typeface="+mn-ea"/>
              </a:rPr>
              <a:t>Furthermore, since Wi-FI is the most commonly used signal source in the world, plus widespread internet connected devices, it becomes the best option for indoor localization by providing efficient and low cost infrastructure. </a:t>
            </a:r>
            <a:endParaRPr lang="en-US" altLang="en-US" sz="1200" b="0" strike="noStrike" spc="-1">
              <a:solidFill>
                <a:srgbClr val="000000"/>
              </a:solidFill>
              <a:latin typeface="+mn-lt"/>
              <a:ea typeface="+mn-ea"/>
            </a:endParaRPr>
          </a:p>
        </p:txBody>
      </p:sp>
      <p:sp>
        <p:nvSpPr>
          <p:cNvPr id="306"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689040" y="1143000"/>
            <a:ext cx="5479560" cy="3085920"/>
          </a:xfrm>
          <a:prstGeom prst="rect">
            <a:avLst/>
          </a:prstGeom>
        </p:spPr>
      </p:sp>
      <p:sp>
        <p:nvSpPr>
          <p:cNvPr id="308" name="PlaceHolder 2"/>
          <p:cNvSpPr>
            <a:spLocks noGrp="1"/>
          </p:cNvSpPr>
          <p:nvPr>
            <p:ph type="body"/>
          </p:nvPr>
        </p:nvSpPr>
        <p:spPr>
          <a:xfrm>
            <a:off x="685800" y="4400640"/>
            <a:ext cx="5486040" cy="3600000"/>
          </a:xfrm>
          <a:prstGeom prst="rect">
            <a:avLst/>
          </a:prstGeom>
        </p:spPr>
        <p:txBody>
          <a:bodyPr/>
          <a:p>
            <a:r>
              <a:rPr lang="en-US" sz="2000" b="0" strike="noStrike" spc="-1">
                <a:latin typeface="Arial"/>
              </a:rPr>
              <a:t>Although Wi-Fi based indoor localization is regarded as a promising method for indoor localization, it still has a  few problems: Firstly, building a fingerprint database is</a:t>
            </a:r>
            <a:endParaRPr lang="en-US" sz="2000" b="0" strike="noStrike" spc="-1">
              <a:latin typeface="Arial"/>
            </a:endParaRPr>
          </a:p>
          <a:p>
            <a:r>
              <a:rPr lang="en-US" sz="2000" b="0" strike="noStrike" spc="-1">
                <a:latin typeface="Arial"/>
              </a:rPr>
              <a:t>a time-consuming and labor-intensive process which involves a large amount of time and</a:t>
            </a:r>
            <a:endParaRPr lang="en-US" sz="2000" b="0" strike="noStrike" spc="-1">
              <a:latin typeface="Arial"/>
            </a:endParaRPr>
          </a:p>
          <a:p>
            <a:r>
              <a:rPr lang="en-US" sz="2000" b="0" strike="noStrike" spc="-1">
                <a:latin typeface="Arial"/>
              </a:rPr>
              <a:t>money expense. Secondly, the stability of localization system can easily be affected by environmental changes, as a result, it can lead to really inaccurate localization, especially for long-</a:t>
            </a:r>
            <a:endParaRPr lang="en-US" sz="2000" b="0" strike="noStrike" spc="-1">
              <a:latin typeface="Arial"/>
            </a:endParaRPr>
          </a:p>
          <a:p>
            <a:r>
              <a:rPr lang="en-US" sz="2000" b="0" strike="noStrike" spc="-1">
                <a:latin typeface="Arial"/>
              </a:rPr>
              <a:t>term deployment. So, In order to maintain the precision of the localization system, </a:t>
            </a:r>
            <a:r>
              <a:rPr lang="en-US" altLang="en-US" sz="2000" b="0" strike="noStrike" spc="-1">
                <a:latin typeface="Arial"/>
              </a:rPr>
              <a:t>we will need to </a:t>
            </a:r>
            <a:r>
              <a:rPr lang="en-US" sz="2000" b="0" strike="noStrike" spc="-1">
                <a:latin typeface="Arial"/>
              </a:rPr>
              <a:t>frequently</a:t>
            </a:r>
            <a:endParaRPr lang="en-US" sz="2000" b="0" strike="noStrike" spc="-1">
              <a:latin typeface="Arial"/>
            </a:endParaRPr>
          </a:p>
          <a:p>
            <a:r>
              <a:rPr lang="en-US" altLang="en-US" sz="2000" b="0" strike="noStrike" spc="-1">
                <a:latin typeface="Arial"/>
              </a:rPr>
              <a:t>re-collect</a:t>
            </a:r>
            <a:r>
              <a:rPr lang="en-US" sz="2000" b="0" strike="noStrike" spc="-1">
                <a:latin typeface="Arial"/>
              </a:rPr>
              <a:t> the fingerprints and updating the localization system.</a:t>
            </a:r>
            <a:endParaRPr lang="en-US" sz="2000" b="0" strike="noStrike" spc="-1">
              <a:latin typeface="Arial"/>
            </a:endParaRPr>
          </a:p>
          <a:p>
            <a:r>
              <a:rPr lang="en-US" sz="2000" b="0" strike="noStrike" spc="-1">
                <a:latin typeface="Arial"/>
              </a:rPr>
              <a:t>Finally, to achieve a relatively accurate localization, current Wi-Fi fingerprint based local-</a:t>
            </a:r>
            <a:endParaRPr lang="en-US" sz="2000" b="0" strike="noStrike" spc="-1">
              <a:latin typeface="Arial"/>
            </a:endParaRPr>
          </a:p>
          <a:p>
            <a:r>
              <a:rPr lang="en-US" sz="2000" b="0" strike="noStrike" spc="-1">
                <a:latin typeface="Arial"/>
              </a:rPr>
              <a:t>ization methods usually rely on multiple Wi-Fi sources which will inevitably bring up the</a:t>
            </a:r>
            <a:endParaRPr lang="en-US" sz="2000" b="0" strike="noStrike" spc="-1">
              <a:latin typeface="Arial"/>
            </a:endParaRPr>
          </a:p>
          <a:p>
            <a:r>
              <a:rPr lang="en-US" sz="2000" b="0" strike="noStrike" spc="-1">
                <a:latin typeface="Arial"/>
              </a:rPr>
              <a:t>cost. Therefore, automating the construction and update</a:t>
            </a:r>
            <a:endParaRPr lang="en-US" sz="2000" b="0" strike="noStrike" spc="-1">
              <a:latin typeface="Arial"/>
            </a:endParaRPr>
          </a:p>
          <a:p>
            <a:r>
              <a:rPr lang="en-US" sz="2000" b="0" strike="noStrike" spc="-1">
                <a:latin typeface="Arial"/>
              </a:rPr>
              <a:t>of fingerprint database, achieving a high accuracy localization, and meanwhile maintaining</a:t>
            </a:r>
            <a:endParaRPr lang="en-US" sz="2000" b="0" strike="noStrike" spc="-1">
              <a:latin typeface="Arial"/>
            </a:endParaRPr>
          </a:p>
          <a:p>
            <a:r>
              <a:rPr lang="en-US" sz="2000" b="0" strike="noStrike" spc="-1">
                <a:latin typeface="Arial"/>
              </a:rPr>
              <a:t>the cost of system, are necessary to tackle the current situation.</a:t>
            </a:r>
            <a:endParaRPr lang="en-US" sz="2000" b="0" strike="noStrike" spc="-1">
              <a:latin typeface="Arial"/>
            </a:endParaRPr>
          </a:p>
        </p:txBody>
      </p:sp>
      <p:sp>
        <p:nvSpPr>
          <p:cNvPr id="309"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89040" y="1143000"/>
            <a:ext cx="5479560" cy="3085920"/>
          </a:xfrm>
          <a:prstGeom prst="rect">
            <a:avLst/>
          </a:prstGeom>
        </p:spPr>
      </p:sp>
      <p:sp>
        <p:nvSpPr>
          <p:cNvPr id="311"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1200" b="0" strike="noStrike" spc="-1">
                <a:solidFill>
                  <a:srgbClr val="000000"/>
                </a:solidFill>
                <a:latin typeface="+mn-lt"/>
                <a:ea typeface="+mn-ea"/>
              </a:rPr>
              <a:t>Next, we will get in detailed about the proposed multimodal learning and single source Wi-</a:t>
            </a:r>
            <a:endParaRPr lang="en-US" sz="1200" b="0" strike="noStrike" spc="-1">
              <a:solidFill>
                <a:srgbClr val="000000"/>
              </a:solidFill>
              <a:latin typeface="+mn-lt"/>
              <a:ea typeface="+mn-ea"/>
            </a:endParaRPr>
          </a:p>
          <a:p>
            <a:pPr marL="215900" indent="-215900">
              <a:lnSpc>
                <a:spcPct val="100000"/>
              </a:lnSpc>
            </a:pPr>
            <a:r>
              <a:rPr lang="en-US" sz="1200" b="0" strike="noStrike" spc="-1">
                <a:solidFill>
                  <a:srgbClr val="000000"/>
                </a:solidFill>
                <a:latin typeface="+mn-lt"/>
                <a:ea typeface="+mn-ea"/>
              </a:rPr>
              <a:t>Fi based indoor localization system. </a:t>
            </a:r>
            <a:r>
              <a:rPr lang="en-US" altLang="en-US" sz="1200" b="0" strike="noStrike" spc="-1">
                <a:solidFill>
                  <a:srgbClr val="000000"/>
                </a:solidFill>
                <a:latin typeface="+mn-lt"/>
                <a:ea typeface="+mn-ea"/>
              </a:rPr>
              <a:t>we will firstly have a overview of proposed system, and get further into each section.</a:t>
            </a:r>
            <a:endParaRPr lang="en-US" altLang="en-US" sz="1200" b="0" strike="noStrike" spc="-1">
              <a:solidFill>
                <a:srgbClr val="000000"/>
              </a:solidFill>
              <a:latin typeface="+mn-lt"/>
              <a:ea typeface="+mn-ea"/>
            </a:endParaRPr>
          </a:p>
        </p:txBody>
      </p:sp>
      <p:sp>
        <p:nvSpPr>
          <p:cNvPr id="312"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9040" y="1143000"/>
            <a:ext cx="547956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a:lnSpc>
                <a:spcPct val="100000"/>
              </a:lnSpc>
            </a:pPr>
            <a:r>
              <a:rPr lang="en-US" sz="1200" b="0" strike="noStrike" spc="-1">
                <a:solidFill>
                  <a:srgbClr val="000000"/>
                </a:solidFill>
                <a:latin typeface="+mn-lt"/>
                <a:ea typeface="+mn-ea"/>
              </a:rPr>
              <a:t>This is the overview of the proposed </a:t>
            </a:r>
            <a:r>
              <a:rPr lang="en-US" altLang="en-US" sz="1200">
                <a:solidFill>
                  <a:srgbClr val="004B8D"/>
                </a:solidFill>
                <a:latin typeface="Cambria"/>
                <a:sym typeface="+mn-ea"/>
              </a:rPr>
              <a:t>Indoor Localization System.</a:t>
            </a:r>
            <a:r>
              <a:rPr lang="en-US" sz="1200" b="0" strike="noStrike" spc="-1">
                <a:solidFill>
                  <a:srgbClr val="000000"/>
                </a:solidFill>
                <a:latin typeface="+mn-lt"/>
                <a:ea typeface="+mn-ea"/>
              </a:rPr>
              <a:t> </a:t>
            </a:r>
            <a:r>
              <a:rPr lang="en-US" altLang="en-US" sz="1200" b="0" strike="noStrike" spc="-1">
                <a:solidFill>
                  <a:srgbClr val="000000"/>
                </a:solidFill>
                <a:latin typeface="+mn-lt"/>
                <a:ea typeface="+mn-ea"/>
              </a:rPr>
              <a:t>The system consists of three major components, including a video</a:t>
            </a:r>
            <a:endParaRPr lang="en-US" altLang="en-US" sz="1200" b="0" strike="noStrike" spc="-1">
              <a:solidFill>
                <a:srgbClr val="000000"/>
              </a:solidFill>
              <a:latin typeface="+mn-lt"/>
              <a:ea typeface="+mn-ea"/>
            </a:endParaRPr>
          </a:p>
          <a:p>
            <a:pPr>
              <a:lnSpc>
                <a:spcPct val="100000"/>
              </a:lnSpc>
            </a:pPr>
            <a:r>
              <a:rPr lang="en-US" altLang="en-US" sz="1200" b="0" strike="noStrike" spc="-1">
                <a:latin typeface="Arial"/>
              </a:rPr>
              <a:t>based localization data labelling section, a single point Wi-Fi based localization section, and a case study section of receiver path tracking based on proposed localization scheme.  </a:t>
            </a:r>
            <a:endParaRPr lang="en-US" altLang="en-US" sz="1200" b="0" strike="noStrike" spc="-1">
              <a:latin typeface="Arial"/>
            </a:endParaRPr>
          </a:p>
          <a:p>
            <a:pPr>
              <a:lnSpc>
                <a:spcPct val="100000"/>
              </a:lnSpc>
            </a:pPr>
            <a:r>
              <a:rPr lang="en-US" altLang="en-US" sz="1200" b="0" strike="noStrike" spc="-1">
                <a:latin typeface="Arial"/>
              </a:rPr>
              <a:t>The localization data labelling section involves two parts: Firstly, a com-</a:t>
            </a:r>
            <a:endParaRPr lang="en-US" altLang="en-US" sz="1200" b="0" strike="noStrike" spc="-1">
              <a:latin typeface="Arial"/>
            </a:endParaRPr>
          </a:p>
          <a:p>
            <a:pPr>
              <a:lnSpc>
                <a:spcPct val="100000"/>
              </a:lnSpc>
            </a:pPr>
            <a:r>
              <a:rPr lang="en-US" altLang="en-US" sz="1200" b="0" strike="noStrike" spc="-1">
                <a:latin typeface="Arial"/>
              </a:rPr>
              <a:t>puter vision based object detection part that builds a self-driven signal receiver and detects</a:t>
            </a:r>
            <a:endParaRPr lang="en-US" altLang="en-US" sz="1200" b="0" strike="noStrike" spc="-1">
              <a:latin typeface="Arial"/>
            </a:endParaRPr>
          </a:p>
          <a:p>
            <a:pPr>
              <a:lnSpc>
                <a:spcPct val="100000"/>
              </a:lnSpc>
            </a:pPr>
            <a:r>
              <a:rPr lang="en-US" altLang="en-US" sz="1200" b="0" strike="noStrike" spc="-1">
                <a:latin typeface="Arial"/>
              </a:rPr>
              <a:t>the existence and postion of the receiver in a video in real time. Secondly, an autonomous labelling part</a:t>
            </a:r>
            <a:endParaRPr lang="en-US" altLang="en-US" sz="1200" b="0" strike="noStrike" spc="-1">
              <a:latin typeface="Arial"/>
            </a:endParaRPr>
          </a:p>
          <a:p>
            <a:pPr>
              <a:lnSpc>
                <a:spcPct val="100000"/>
              </a:lnSpc>
            </a:pPr>
            <a:r>
              <a:rPr lang="en-US" altLang="en-US" sz="1200" b="0" strike="noStrike" spc="-1">
                <a:latin typeface="Arial"/>
              </a:rPr>
              <a:t>that transforms the view angle of the camera to a two dimensional view, and estimate the</a:t>
            </a:r>
            <a:endParaRPr lang="en-US" altLang="en-US" sz="1200" b="0" strike="noStrike" spc="-1">
              <a:latin typeface="Arial"/>
            </a:endParaRPr>
          </a:p>
          <a:p>
            <a:pPr>
              <a:lnSpc>
                <a:spcPct val="100000"/>
              </a:lnSpc>
            </a:pPr>
            <a:r>
              <a:rPr lang="en-US" altLang="en-US" sz="1200" b="0" strike="noStrike" spc="-1">
                <a:latin typeface="Arial"/>
              </a:rPr>
              <a:t>position label of receiver in orginal video based on the real world scale, denoted as y. </a:t>
            </a:r>
            <a:endParaRPr lang="en-US" altLang="en-US" sz="1200" b="0" strike="noStrike" spc="-1">
              <a:latin typeface="Arial"/>
            </a:endParaRPr>
          </a:p>
          <a:p>
            <a:pPr>
              <a:lnSpc>
                <a:spcPct val="100000"/>
              </a:lnSpc>
            </a:pPr>
            <a:endParaRPr lang="en-US" altLang="en-US" sz="1200" b="0" strike="noStrike" spc="-1">
              <a:latin typeface="Arial"/>
            </a:endParaRPr>
          </a:p>
          <a:p>
            <a:pPr>
              <a:lnSpc>
                <a:spcPct val="100000"/>
              </a:lnSpc>
            </a:pPr>
            <a:r>
              <a:rPr lang="en-US" altLang="en-US" sz="1200" b="0" strike="noStrike" spc="-1">
                <a:latin typeface="Arial"/>
              </a:rPr>
              <a:t>The single point Wi-Fi based localization  section includes preprocessing the collected signal from single Wi-Fi transmitter and deriving the Received</a:t>
            </a:r>
            <a:endParaRPr lang="en-US" altLang="en-US" sz="1200" b="0" strike="noStrike" spc="-1">
              <a:latin typeface="Arial"/>
            </a:endParaRPr>
          </a:p>
          <a:p>
            <a:pPr>
              <a:lnSpc>
                <a:spcPct val="100000"/>
              </a:lnSpc>
            </a:pPr>
            <a:r>
              <a:rPr lang="en-US" altLang="en-US" sz="1200" b="0" strike="noStrike" spc="-1">
                <a:latin typeface="Arial"/>
              </a:rPr>
              <a:t>Signal Strength (RSS) based input data, denoted as X . By combining X with its corre-</a:t>
            </a:r>
            <a:endParaRPr lang="en-US" altLang="en-US" sz="1200" b="0" strike="noStrike" spc="-1">
              <a:latin typeface="Arial"/>
            </a:endParaRPr>
          </a:p>
          <a:p>
            <a:pPr>
              <a:lnSpc>
                <a:spcPct val="100000"/>
              </a:lnSpc>
            </a:pPr>
            <a:r>
              <a:rPr lang="en-US" altLang="en-US" sz="1200" b="0" strike="noStrike" spc="-1">
                <a:latin typeface="Arial"/>
              </a:rPr>
              <a:t>sponding y, the offline database for localization model can be con-</a:t>
            </a:r>
            <a:endParaRPr lang="en-US" altLang="en-US" sz="1200" b="0" strike="noStrike" spc="-1">
              <a:latin typeface="Arial"/>
            </a:endParaRPr>
          </a:p>
          <a:p>
            <a:pPr>
              <a:lnSpc>
                <a:spcPct val="100000"/>
              </a:lnSpc>
            </a:pPr>
            <a:r>
              <a:rPr lang="en-US" altLang="en-US" sz="1200" b="0" strike="noStrike" spc="-1">
                <a:latin typeface="Arial"/>
              </a:rPr>
              <a:t>structed and updated autonomously. Moreover, in this section we cover the design of proposed deep learning based localization model, which will classify the receiving signal into its corresponding location.</a:t>
            </a:r>
            <a:endParaRPr lang="en-US" altLang="en-US" sz="1200" b="0" strike="noStrike" spc="-1">
              <a:latin typeface="Arial"/>
            </a:endParaRPr>
          </a:p>
          <a:p>
            <a:pPr>
              <a:lnSpc>
                <a:spcPct val="100000"/>
              </a:lnSpc>
            </a:pPr>
            <a:r>
              <a:rPr lang="en-US" altLang="en-US" sz="1200" b="0" strike="noStrike" spc="-1">
                <a:latin typeface="Arial"/>
              </a:rPr>
              <a:t>We also proposed an optimization method to improve localization performnce.  Lastly, Based on proposed indoor localization scheme, a case study of path tracking section is proposed </a:t>
            </a:r>
            <a:endParaRPr lang="en-US" altLang="en-US" sz="1200" b="0" strike="noStrike" spc="-1">
              <a:latin typeface="Arial"/>
            </a:endParaRPr>
          </a:p>
          <a:p>
            <a:pPr>
              <a:lnSpc>
                <a:spcPct val="100000"/>
              </a:lnSpc>
            </a:pPr>
            <a:r>
              <a:rPr lang="en-US" altLang="en-US" sz="1200" b="0" strike="noStrike" spc="-1">
                <a:latin typeface="Arial"/>
              </a:rPr>
              <a:t>that aims to build a possible indoor navigation application. An path</a:t>
            </a:r>
            <a:endParaRPr lang="en-US" altLang="en-US" sz="1200" b="0" strike="noStrike" spc="-1">
              <a:latin typeface="Arial"/>
            </a:endParaRPr>
          </a:p>
          <a:p>
            <a:pPr>
              <a:lnSpc>
                <a:spcPct val="100000"/>
              </a:lnSpc>
            </a:pPr>
            <a:r>
              <a:rPr lang="en-US" altLang="en-US" sz="1200" b="0" strike="noStrike" spc="-1">
                <a:latin typeface="Arial"/>
              </a:rPr>
              <a:t>tracing algorithm is explained and evalueted.</a:t>
            </a:r>
            <a:endParaRPr lang="en-US" altLang="en-US" sz="1200" b="0" strike="noStrike" spc="-1">
              <a:latin typeface="Arial"/>
            </a:endParaRPr>
          </a:p>
        </p:txBody>
      </p:sp>
      <p:sp>
        <p:nvSpPr>
          <p:cNvPr id="315"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89040" y="1143000"/>
            <a:ext cx="5479560" cy="3085920"/>
          </a:xfrm>
          <a:prstGeom prst="rect">
            <a:avLst/>
          </a:prstGeom>
        </p:spPr>
      </p:sp>
      <p:sp>
        <p:nvSpPr>
          <p:cNvPr id="311"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altLang="en-US" sz="1200" b="0" strike="noStrike" spc="-1">
                <a:solidFill>
                  <a:srgbClr val="000000"/>
                </a:solidFill>
                <a:latin typeface="+mn-lt"/>
                <a:ea typeface="+mn-ea"/>
              </a:rPr>
              <a:t>FIrstly, we will get into the video based localiation data labeling section, it  includes:</a:t>
            </a:r>
            <a:endParaRPr lang="en-US" altLang="en-US" sz="1200" b="0" strike="noStrike" spc="-1">
              <a:solidFill>
                <a:srgbClr val="000000"/>
              </a:solidFill>
              <a:latin typeface="+mn-lt"/>
              <a:ea typeface="+mn-ea"/>
            </a:endParaRPr>
          </a:p>
          <a:p>
            <a:pPr marL="215900" indent="-215900">
              <a:lnSpc>
                <a:spcPct val="100000"/>
              </a:lnSpc>
            </a:pPr>
            <a:endParaRPr lang="en-US" altLang="en-US" sz="1200" b="0" strike="noStrike" spc="-1">
              <a:solidFill>
                <a:srgbClr val="000000"/>
              </a:solidFill>
              <a:latin typeface="+mn-lt"/>
              <a:ea typeface="+mn-ea"/>
            </a:endParaRPr>
          </a:p>
        </p:txBody>
      </p:sp>
      <p:sp>
        <p:nvSpPr>
          <p:cNvPr id="312" name="TextShape 3"/>
          <p:cNvSpPr txBox="1"/>
          <p:nvPr/>
        </p:nvSpPr>
        <p:spPr>
          <a:xfrm>
            <a:off x="3884760" y="8685360"/>
            <a:ext cx="2971440" cy="458280"/>
          </a:xfrm>
          <a:prstGeom prst="rect">
            <a:avLst/>
          </a:prstGeom>
          <a:noFill/>
          <a:ln>
            <a:noFill/>
          </a:ln>
        </p:spPr>
        <p:txBody>
          <a:bodyPr anchor="b"/>
          <a:p>
            <a:endParaRPr lang="en-US" sz="24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28" name="PlaceHolder 2"/>
          <p:cNvSpPr>
            <a:spLocks noGrp="1"/>
          </p:cNvSpPr>
          <p:nvPr>
            <p:ph type="body"/>
          </p:nvPr>
        </p:nvSpPr>
        <p:spPr>
          <a:xfrm>
            <a:off x="457200" y="1610640"/>
            <a:ext cx="758916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29" name="PlaceHolder 3"/>
          <p:cNvSpPr>
            <a:spLocks noGrp="1"/>
          </p:cNvSpPr>
          <p:nvPr>
            <p:ph type="body"/>
          </p:nvPr>
        </p:nvSpPr>
        <p:spPr>
          <a:xfrm>
            <a:off x="457200" y="3123360"/>
            <a:ext cx="758916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31" name="PlaceHolder 2"/>
          <p:cNvSpPr>
            <a:spLocks noGrp="1"/>
          </p:cNvSpPr>
          <p:nvPr>
            <p:ph type="body"/>
          </p:nvPr>
        </p:nvSpPr>
        <p:spPr>
          <a:xfrm>
            <a:off x="45720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32" name="PlaceHolder 3"/>
          <p:cNvSpPr>
            <a:spLocks noGrp="1"/>
          </p:cNvSpPr>
          <p:nvPr>
            <p:ph type="body"/>
          </p:nvPr>
        </p:nvSpPr>
        <p:spPr>
          <a:xfrm>
            <a:off x="434592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33" name="PlaceHolder 4"/>
          <p:cNvSpPr>
            <a:spLocks noGrp="1"/>
          </p:cNvSpPr>
          <p:nvPr>
            <p:ph type="body"/>
          </p:nvPr>
        </p:nvSpPr>
        <p:spPr>
          <a:xfrm>
            <a:off x="45720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34" name="PlaceHolder 5"/>
          <p:cNvSpPr>
            <a:spLocks noGrp="1"/>
          </p:cNvSpPr>
          <p:nvPr>
            <p:ph type="body"/>
          </p:nvPr>
        </p:nvSpPr>
        <p:spPr>
          <a:xfrm>
            <a:off x="434592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36" name="PlaceHolder 2"/>
          <p:cNvSpPr>
            <a:spLocks noGrp="1"/>
          </p:cNvSpPr>
          <p:nvPr>
            <p:ph type="body"/>
          </p:nvPr>
        </p:nvSpPr>
        <p:spPr>
          <a:xfrm>
            <a:off x="457200" y="161064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37" name="PlaceHolder 3"/>
          <p:cNvSpPr>
            <a:spLocks noGrp="1"/>
          </p:cNvSpPr>
          <p:nvPr>
            <p:ph type="body"/>
          </p:nvPr>
        </p:nvSpPr>
        <p:spPr>
          <a:xfrm>
            <a:off x="3022920" y="161064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38" name="PlaceHolder 4"/>
          <p:cNvSpPr>
            <a:spLocks noGrp="1"/>
          </p:cNvSpPr>
          <p:nvPr>
            <p:ph type="body"/>
          </p:nvPr>
        </p:nvSpPr>
        <p:spPr>
          <a:xfrm>
            <a:off x="5589000" y="161064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39" name="PlaceHolder 5"/>
          <p:cNvSpPr>
            <a:spLocks noGrp="1"/>
          </p:cNvSpPr>
          <p:nvPr>
            <p:ph type="body"/>
          </p:nvPr>
        </p:nvSpPr>
        <p:spPr>
          <a:xfrm>
            <a:off x="457200" y="312336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40" name="PlaceHolder 6"/>
          <p:cNvSpPr>
            <a:spLocks noGrp="1"/>
          </p:cNvSpPr>
          <p:nvPr>
            <p:ph type="body"/>
          </p:nvPr>
        </p:nvSpPr>
        <p:spPr>
          <a:xfrm>
            <a:off x="3022920" y="312336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41" name="PlaceHolder 7"/>
          <p:cNvSpPr>
            <a:spLocks noGrp="1"/>
          </p:cNvSpPr>
          <p:nvPr>
            <p:ph type="body"/>
          </p:nvPr>
        </p:nvSpPr>
        <p:spPr>
          <a:xfrm>
            <a:off x="5589000" y="312336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48" name="PlaceHolder 2"/>
          <p:cNvSpPr>
            <a:spLocks noGrp="1"/>
          </p:cNvSpPr>
          <p:nvPr>
            <p:ph type="subTitle"/>
          </p:nvPr>
        </p:nvSpPr>
        <p:spPr>
          <a:xfrm>
            <a:off x="457200" y="1610640"/>
            <a:ext cx="7589160" cy="2895480"/>
          </a:xfrm>
          <a:prstGeom prst="rect">
            <a:avLst/>
          </a:prstGeom>
        </p:spPr>
        <p:txBody>
          <a:bodyPr lIns="0" tIns="0" rIns="0" bIns="0" anchor="ctr"/>
          <a:p>
            <a:pPr algn="ctr"/>
            <a:endParaRPr lang="en-US" sz="3200" b="0" strike="noStrike" spc="-1">
              <a:latin typeface="Arial"/>
            </a:endParaRPr>
          </a:p>
        </p:txBody>
      </p:sp>
    </p:spTree>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50" name="PlaceHolder 2"/>
          <p:cNvSpPr>
            <a:spLocks noGrp="1"/>
          </p:cNvSpPr>
          <p:nvPr>
            <p:ph type="body"/>
          </p:nvPr>
        </p:nvSpPr>
        <p:spPr>
          <a:xfrm>
            <a:off x="457200" y="1610640"/>
            <a:ext cx="7589160" cy="289548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52" name="PlaceHolder 2"/>
          <p:cNvSpPr>
            <a:spLocks noGrp="1"/>
          </p:cNvSpPr>
          <p:nvPr>
            <p:ph type="body"/>
          </p:nvPr>
        </p:nvSpPr>
        <p:spPr>
          <a:xfrm>
            <a:off x="45720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
        <p:nvSpPr>
          <p:cNvPr id="53" name="PlaceHolder 3"/>
          <p:cNvSpPr>
            <a:spLocks noGrp="1"/>
          </p:cNvSpPr>
          <p:nvPr>
            <p:ph type="body"/>
          </p:nvPr>
        </p:nvSpPr>
        <p:spPr>
          <a:xfrm>
            <a:off x="434592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Tree>
  </p:cSld>
  <p:clrMapOvr>
    <a:masterClrMapping/>
  </p:clrMapOvr>
  <p:hf sldNum="0"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615600"/>
            <a:ext cx="7589160" cy="3976200"/>
          </a:xfrm>
          <a:prstGeom prst="rect">
            <a:avLst/>
          </a:prstGeom>
        </p:spPr>
        <p:txBody>
          <a:bodyPr lIns="0" tIns="0" rIns="0" bIns="0" anchor="ctr"/>
          <a:p>
            <a:pPr algn="ctr"/>
            <a:endParaRPr lang="en-US" sz="3200" b="0" strike="noStrike" spc="-1">
              <a:latin typeface="Arial"/>
            </a:endParaRPr>
          </a:p>
        </p:txBody>
      </p:sp>
    </p:spTree>
  </p:cSld>
  <p:clrMapOvr>
    <a:masterClrMapping/>
  </p:clrMapOvr>
  <p:hf sldNum="0"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57" name="PlaceHolder 2"/>
          <p:cNvSpPr>
            <a:spLocks noGrp="1"/>
          </p:cNvSpPr>
          <p:nvPr>
            <p:ph type="body"/>
          </p:nvPr>
        </p:nvSpPr>
        <p:spPr>
          <a:xfrm>
            <a:off x="45720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58" name="PlaceHolder 3"/>
          <p:cNvSpPr>
            <a:spLocks noGrp="1"/>
          </p:cNvSpPr>
          <p:nvPr>
            <p:ph type="body"/>
          </p:nvPr>
        </p:nvSpPr>
        <p:spPr>
          <a:xfrm>
            <a:off x="434592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
        <p:nvSpPr>
          <p:cNvPr id="59" name="PlaceHolder 4"/>
          <p:cNvSpPr>
            <a:spLocks noGrp="1"/>
          </p:cNvSpPr>
          <p:nvPr>
            <p:ph type="body"/>
          </p:nvPr>
        </p:nvSpPr>
        <p:spPr>
          <a:xfrm>
            <a:off x="45720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7" name="PlaceHolder 2"/>
          <p:cNvSpPr>
            <a:spLocks noGrp="1"/>
          </p:cNvSpPr>
          <p:nvPr>
            <p:ph type="subTitle"/>
          </p:nvPr>
        </p:nvSpPr>
        <p:spPr>
          <a:xfrm>
            <a:off x="457200" y="1610640"/>
            <a:ext cx="7589160" cy="2895480"/>
          </a:xfrm>
          <a:prstGeom prst="rect">
            <a:avLst/>
          </a:prstGeom>
        </p:spPr>
        <p:txBody>
          <a:bodyPr lIns="0" tIns="0" rIns="0" bIns="0" anchor="ctr"/>
          <a:p>
            <a:pPr algn="ctr"/>
            <a:endParaRPr lang="en-US" sz="3200" b="0" strike="noStrike" spc="-1">
              <a:latin typeface="Arial"/>
            </a:endParaRPr>
          </a:p>
        </p:txBody>
      </p:sp>
    </p:spTree>
  </p:cSld>
  <p:clrMapOvr>
    <a:masterClrMapping/>
  </p:clrMapOvr>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61" name="PlaceHolder 2"/>
          <p:cNvSpPr>
            <a:spLocks noGrp="1"/>
          </p:cNvSpPr>
          <p:nvPr>
            <p:ph type="body"/>
          </p:nvPr>
        </p:nvSpPr>
        <p:spPr>
          <a:xfrm>
            <a:off x="45720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
        <p:nvSpPr>
          <p:cNvPr id="62" name="PlaceHolder 3"/>
          <p:cNvSpPr>
            <a:spLocks noGrp="1"/>
          </p:cNvSpPr>
          <p:nvPr>
            <p:ph type="body"/>
          </p:nvPr>
        </p:nvSpPr>
        <p:spPr>
          <a:xfrm>
            <a:off x="434592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63" name="PlaceHolder 4"/>
          <p:cNvSpPr>
            <a:spLocks noGrp="1"/>
          </p:cNvSpPr>
          <p:nvPr>
            <p:ph type="body"/>
          </p:nvPr>
        </p:nvSpPr>
        <p:spPr>
          <a:xfrm>
            <a:off x="434592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65" name="PlaceHolder 2"/>
          <p:cNvSpPr>
            <a:spLocks noGrp="1"/>
          </p:cNvSpPr>
          <p:nvPr>
            <p:ph type="body"/>
          </p:nvPr>
        </p:nvSpPr>
        <p:spPr>
          <a:xfrm>
            <a:off x="45720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66" name="PlaceHolder 3"/>
          <p:cNvSpPr>
            <a:spLocks noGrp="1"/>
          </p:cNvSpPr>
          <p:nvPr>
            <p:ph type="body"/>
          </p:nvPr>
        </p:nvSpPr>
        <p:spPr>
          <a:xfrm>
            <a:off x="434592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67" name="PlaceHolder 4"/>
          <p:cNvSpPr>
            <a:spLocks noGrp="1"/>
          </p:cNvSpPr>
          <p:nvPr>
            <p:ph type="body"/>
          </p:nvPr>
        </p:nvSpPr>
        <p:spPr>
          <a:xfrm>
            <a:off x="457200" y="3123360"/>
            <a:ext cx="758916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69" name="PlaceHolder 2"/>
          <p:cNvSpPr>
            <a:spLocks noGrp="1"/>
          </p:cNvSpPr>
          <p:nvPr>
            <p:ph type="body"/>
          </p:nvPr>
        </p:nvSpPr>
        <p:spPr>
          <a:xfrm>
            <a:off x="457200" y="1610640"/>
            <a:ext cx="758916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70" name="PlaceHolder 3"/>
          <p:cNvSpPr>
            <a:spLocks noGrp="1"/>
          </p:cNvSpPr>
          <p:nvPr>
            <p:ph type="body"/>
          </p:nvPr>
        </p:nvSpPr>
        <p:spPr>
          <a:xfrm>
            <a:off x="457200" y="3123360"/>
            <a:ext cx="758916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72" name="PlaceHolder 2"/>
          <p:cNvSpPr>
            <a:spLocks noGrp="1"/>
          </p:cNvSpPr>
          <p:nvPr>
            <p:ph type="body"/>
          </p:nvPr>
        </p:nvSpPr>
        <p:spPr>
          <a:xfrm>
            <a:off x="45720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73" name="PlaceHolder 3"/>
          <p:cNvSpPr>
            <a:spLocks noGrp="1"/>
          </p:cNvSpPr>
          <p:nvPr>
            <p:ph type="body"/>
          </p:nvPr>
        </p:nvSpPr>
        <p:spPr>
          <a:xfrm>
            <a:off x="434592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74" name="PlaceHolder 4"/>
          <p:cNvSpPr>
            <a:spLocks noGrp="1"/>
          </p:cNvSpPr>
          <p:nvPr>
            <p:ph type="body"/>
          </p:nvPr>
        </p:nvSpPr>
        <p:spPr>
          <a:xfrm>
            <a:off x="45720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75" name="PlaceHolder 5"/>
          <p:cNvSpPr>
            <a:spLocks noGrp="1"/>
          </p:cNvSpPr>
          <p:nvPr>
            <p:ph type="body"/>
          </p:nvPr>
        </p:nvSpPr>
        <p:spPr>
          <a:xfrm>
            <a:off x="434592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77" name="PlaceHolder 2"/>
          <p:cNvSpPr>
            <a:spLocks noGrp="1"/>
          </p:cNvSpPr>
          <p:nvPr>
            <p:ph type="body"/>
          </p:nvPr>
        </p:nvSpPr>
        <p:spPr>
          <a:xfrm>
            <a:off x="457200" y="161064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78" name="PlaceHolder 3"/>
          <p:cNvSpPr>
            <a:spLocks noGrp="1"/>
          </p:cNvSpPr>
          <p:nvPr>
            <p:ph type="body"/>
          </p:nvPr>
        </p:nvSpPr>
        <p:spPr>
          <a:xfrm>
            <a:off x="3022920" y="161064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79" name="PlaceHolder 4"/>
          <p:cNvSpPr>
            <a:spLocks noGrp="1"/>
          </p:cNvSpPr>
          <p:nvPr>
            <p:ph type="body"/>
          </p:nvPr>
        </p:nvSpPr>
        <p:spPr>
          <a:xfrm>
            <a:off x="5589000" y="161064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80" name="PlaceHolder 5"/>
          <p:cNvSpPr>
            <a:spLocks noGrp="1"/>
          </p:cNvSpPr>
          <p:nvPr>
            <p:ph type="body"/>
          </p:nvPr>
        </p:nvSpPr>
        <p:spPr>
          <a:xfrm>
            <a:off x="457200" y="312336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81" name="PlaceHolder 6"/>
          <p:cNvSpPr>
            <a:spLocks noGrp="1"/>
          </p:cNvSpPr>
          <p:nvPr>
            <p:ph type="body"/>
          </p:nvPr>
        </p:nvSpPr>
        <p:spPr>
          <a:xfrm>
            <a:off x="3022920" y="312336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82" name="PlaceHolder 7"/>
          <p:cNvSpPr>
            <a:spLocks noGrp="1"/>
          </p:cNvSpPr>
          <p:nvPr>
            <p:ph type="body"/>
          </p:nvPr>
        </p:nvSpPr>
        <p:spPr>
          <a:xfrm>
            <a:off x="5589000" y="312336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89" name="PlaceHolder 2"/>
          <p:cNvSpPr>
            <a:spLocks noGrp="1"/>
          </p:cNvSpPr>
          <p:nvPr>
            <p:ph type="subTitle"/>
          </p:nvPr>
        </p:nvSpPr>
        <p:spPr>
          <a:xfrm>
            <a:off x="457200" y="1610640"/>
            <a:ext cx="7589160" cy="2895480"/>
          </a:xfrm>
          <a:prstGeom prst="rect">
            <a:avLst/>
          </a:prstGeom>
        </p:spPr>
        <p:txBody>
          <a:bodyPr lIns="0" tIns="0" rIns="0" bIns="0" anchor="ctr"/>
          <a:p>
            <a:pPr algn="ctr"/>
            <a:endParaRPr lang="en-US" sz="3200" b="0" strike="noStrike" spc="-1">
              <a:latin typeface="Arial"/>
            </a:endParaRPr>
          </a:p>
        </p:txBody>
      </p:sp>
    </p:spTree>
  </p:cSld>
  <p:clrMapOvr>
    <a:masterClrMapping/>
  </p:clrMapOvr>
  <p:hf sldNum="0"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91" name="PlaceHolder 2"/>
          <p:cNvSpPr>
            <a:spLocks noGrp="1"/>
          </p:cNvSpPr>
          <p:nvPr>
            <p:ph type="body"/>
          </p:nvPr>
        </p:nvSpPr>
        <p:spPr>
          <a:xfrm>
            <a:off x="457200" y="1610640"/>
            <a:ext cx="7589160" cy="289548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93" name="PlaceHolder 2"/>
          <p:cNvSpPr>
            <a:spLocks noGrp="1"/>
          </p:cNvSpPr>
          <p:nvPr>
            <p:ph type="body"/>
          </p:nvPr>
        </p:nvSpPr>
        <p:spPr>
          <a:xfrm>
            <a:off x="45720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
        <p:nvSpPr>
          <p:cNvPr id="94" name="PlaceHolder 3"/>
          <p:cNvSpPr>
            <a:spLocks noGrp="1"/>
          </p:cNvSpPr>
          <p:nvPr>
            <p:ph type="body"/>
          </p:nvPr>
        </p:nvSpPr>
        <p:spPr>
          <a:xfrm>
            <a:off x="434592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Tree>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9" name="PlaceHolder 2"/>
          <p:cNvSpPr>
            <a:spLocks noGrp="1"/>
          </p:cNvSpPr>
          <p:nvPr>
            <p:ph type="body"/>
          </p:nvPr>
        </p:nvSpPr>
        <p:spPr>
          <a:xfrm>
            <a:off x="457200" y="1610640"/>
            <a:ext cx="7589160" cy="289548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457200" y="615600"/>
            <a:ext cx="7589160" cy="3976200"/>
          </a:xfrm>
          <a:prstGeom prst="rect">
            <a:avLst/>
          </a:prstGeom>
        </p:spPr>
        <p:txBody>
          <a:bodyPr lIns="0" tIns="0" rIns="0" bIns="0" anchor="ctr"/>
          <a:p>
            <a:pPr algn="ctr"/>
            <a:endParaRPr lang="en-US" sz="3200" b="0" strike="noStrike" spc="-1">
              <a:latin typeface="Arial"/>
            </a:endParaRPr>
          </a:p>
        </p:txBody>
      </p:sp>
    </p:spTree>
  </p:cSld>
  <p:clrMapOvr>
    <a:masterClrMapping/>
  </p:clrMapOvr>
  <p:hf sldNum="0"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98" name="PlaceHolder 2"/>
          <p:cNvSpPr>
            <a:spLocks noGrp="1"/>
          </p:cNvSpPr>
          <p:nvPr>
            <p:ph type="body"/>
          </p:nvPr>
        </p:nvSpPr>
        <p:spPr>
          <a:xfrm>
            <a:off x="45720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99" name="PlaceHolder 3"/>
          <p:cNvSpPr>
            <a:spLocks noGrp="1"/>
          </p:cNvSpPr>
          <p:nvPr>
            <p:ph type="body"/>
          </p:nvPr>
        </p:nvSpPr>
        <p:spPr>
          <a:xfrm>
            <a:off x="434592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
        <p:nvSpPr>
          <p:cNvPr id="100" name="PlaceHolder 4"/>
          <p:cNvSpPr>
            <a:spLocks noGrp="1"/>
          </p:cNvSpPr>
          <p:nvPr>
            <p:ph type="body"/>
          </p:nvPr>
        </p:nvSpPr>
        <p:spPr>
          <a:xfrm>
            <a:off x="45720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102" name="PlaceHolder 2"/>
          <p:cNvSpPr>
            <a:spLocks noGrp="1"/>
          </p:cNvSpPr>
          <p:nvPr>
            <p:ph type="body"/>
          </p:nvPr>
        </p:nvSpPr>
        <p:spPr>
          <a:xfrm>
            <a:off x="45720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
        <p:nvSpPr>
          <p:cNvPr id="103" name="PlaceHolder 3"/>
          <p:cNvSpPr>
            <a:spLocks noGrp="1"/>
          </p:cNvSpPr>
          <p:nvPr>
            <p:ph type="body"/>
          </p:nvPr>
        </p:nvSpPr>
        <p:spPr>
          <a:xfrm>
            <a:off x="434592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04" name="PlaceHolder 4"/>
          <p:cNvSpPr>
            <a:spLocks noGrp="1"/>
          </p:cNvSpPr>
          <p:nvPr>
            <p:ph type="body"/>
          </p:nvPr>
        </p:nvSpPr>
        <p:spPr>
          <a:xfrm>
            <a:off x="434592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106" name="PlaceHolder 2"/>
          <p:cNvSpPr>
            <a:spLocks noGrp="1"/>
          </p:cNvSpPr>
          <p:nvPr>
            <p:ph type="body"/>
          </p:nvPr>
        </p:nvSpPr>
        <p:spPr>
          <a:xfrm>
            <a:off x="45720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07" name="PlaceHolder 3"/>
          <p:cNvSpPr>
            <a:spLocks noGrp="1"/>
          </p:cNvSpPr>
          <p:nvPr>
            <p:ph type="body"/>
          </p:nvPr>
        </p:nvSpPr>
        <p:spPr>
          <a:xfrm>
            <a:off x="434592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08" name="PlaceHolder 4"/>
          <p:cNvSpPr>
            <a:spLocks noGrp="1"/>
          </p:cNvSpPr>
          <p:nvPr>
            <p:ph type="body"/>
          </p:nvPr>
        </p:nvSpPr>
        <p:spPr>
          <a:xfrm>
            <a:off x="457200" y="3123360"/>
            <a:ext cx="758916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110" name="PlaceHolder 2"/>
          <p:cNvSpPr>
            <a:spLocks noGrp="1"/>
          </p:cNvSpPr>
          <p:nvPr>
            <p:ph type="body"/>
          </p:nvPr>
        </p:nvSpPr>
        <p:spPr>
          <a:xfrm>
            <a:off x="457200" y="1610640"/>
            <a:ext cx="758916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11" name="PlaceHolder 3"/>
          <p:cNvSpPr>
            <a:spLocks noGrp="1"/>
          </p:cNvSpPr>
          <p:nvPr>
            <p:ph type="body"/>
          </p:nvPr>
        </p:nvSpPr>
        <p:spPr>
          <a:xfrm>
            <a:off x="457200" y="3123360"/>
            <a:ext cx="758916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113" name="PlaceHolder 2"/>
          <p:cNvSpPr>
            <a:spLocks noGrp="1"/>
          </p:cNvSpPr>
          <p:nvPr>
            <p:ph type="body"/>
          </p:nvPr>
        </p:nvSpPr>
        <p:spPr>
          <a:xfrm>
            <a:off x="45720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14" name="PlaceHolder 3"/>
          <p:cNvSpPr>
            <a:spLocks noGrp="1"/>
          </p:cNvSpPr>
          <p:nvPr>
            <p:ph type="body"/>
          </p:nvPr>
        </p:nvSpPr>
        <p:spPr>
          <a:xfrm>
            <a:off x="434592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15" name="PlaceHolder 4"/>
          <p:cNvSpPr>
            <a:spLocks noGrp="1"/>
          </p:cNvSpPr>
          <p:nvPr>
            <p:ph type="body"/>
          </p:nvPr>
        </p:nvSpPr>
        <p:spPr>
          <a:xfrm>
            <a:off x="45720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16" name="PlaceHolder 5"/>
          <p:cNvSpPr>
            <a:spLocks noGrp="1"/>
          </p:cNvSpPr>
          <p:nvPr>
            <p:ph type="body"/>
          </p:nvPr>
        </p:nvSpPr>
        <p:spPr>
          <a:xfrm>
            <a:off x="434592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118" name="PlaceHolder 2"/>
          <p:cNvSpPr>
            <a:spLocks noGrp="1"/>
          </p:cNvSpPr>
          <p:nvPr>
            <p:ph type="body"/>
          </p:nvPr>
        </p:nvSpPr>
        <p:spPr>
          <a:xfrm>
            <a:off x="457200" y="161064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19" name="PlaceHolder 3"/>
          <p:cNvSpPr>
            <a:spLocks noGrp="1"/>
          </p:cNvSpPr>
          <p:nvPr>
            <p:ph type="body"/>
          </p:nvPr>
        </p:nvSpPr>
        <p:spPr>
          <a:xfrm>
            <a:off x="3022920" y="161064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20" name="PlaceHolder 4"/>
          <p:cNvSpPr>
            <a:spLocks noGrp="1"/>
          </p:cNvSpPr>
          <p:nvPr>
            <p:ph type="body"/>
          </p:nvPr>
        </p:nvSpPr>
        <p:spPr>
          <a:xfrm>
            <a:off x="5589000" y="161064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21" name="PlaceHolder 5"/>
          <p:cNvSpPr>
            <a:spLocks noGrp="1"/>
          </p:cNvSpPr>
          <p:nvPr>
            <p:ph type="body"/>
          </p:nvPr>
        </p:nvSpPr>
        <p:spPr>
          <a:xfrm>
            <a:off x="457200" y="312336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22" name="PlaceHolder 6"/>
          <p:cNvSpPr>
            <a:spLocks noGrp="1"/>
          </p:cNvSpPr>
          <p:nvPr>
            <p:ph type="body"/>
          </p:nvPr>
        </p:nvSpPr>
        <p:spPr>
          <a:xfrm>
            <a:off x="3022920" y="312336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23" name="PlaceHolder 7"/>
          <p:cNvSpPr>
            <a:spLocks noGrp="1"/>
          </p:cNvSpPr>
          <p:nvPr>
            <p:ph type="body"/>
          </p:nvPr>
        </p:nvSpPr>
        <p:spPr>
          <a:xfrm>
            <a:off x="5589000" y="3123360"/>
            <a:ext cx="244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11" name="PlaceHolder 2"/>
          <p:cNvSpPr>
            <a:spLocks noGrp="1"/>
          </p:cNvSpPr>
          <p:nvPr>
            <p:ph type="body"/>
          </p:nvPr>
        </p:nvSpPr>
        <p:spPr>
          <a:xfrm>
            <a:off x="45720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
        <p:nvSpPr>
          <p:cNvPr id="12" name="PlaceHolder 3"/>
          <p:cNvSpPr>
            <a:spLocks noGrp="1"/>
          </p:cNvSpPr>
          <p:nvPr>
            <p:ph type="body"/>
          </p:nvPr>
        </p:nvSpPr>
        <p:spPr>
          <a:xfrm>
            <a:off x="434592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Tree>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615600"/>
            <a:ext cx="7589160" cy="3976200"/>
          </a:xfrm>
          <a:prstGeom prst="rect">
            <a:avLst/>
          </a:prstGeom>
        </p:spPr>
        <p:txBody>
          <a:bodyPr lIns="0" tIns="0" rIns="0" bIns="0" anchor="ctr"/>
          <a:p>
            <a:pPr algn="ctr"/>
            <a:endParaRPr lang="en-US" sz="3200" b="0" strike="noStrike" spc="-1">
              <a:latin typeface="Arial"/>
            </a:endParaRPr>
          </a:p>
        </p:txBody>
      </p:sp>
    </p:spTree>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16" name="PlaceHolder 2"/>
          <p:cNvSpPr>
            <a:spLocks noGrp="1"/>
          </p:cNvSpPr>
          <p:nvPr>
            <p:ph type="body"/>
          </p:nvPr>
        </p:nvSpPr>
        <p:spPr>
          <a:xfrm>
            <a:off x="45720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17" name="PlaceHolder 3"/>
          <p:cNvSpPr>
            <a:spLocks noGrp="1"/>
          </p:cNvSpPr>
          <p:nvPr>
            <p:ph type="body"/>
          </p:nvPr>
        </p:nvSpPr>
        <p:spPr>
          <a:xfrm>
            <a:off x="434592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
        <p:nvSpPr>
          <p:cNvPr id="18" name="PlaceHolder 4"/>
          <p:cNvSpPr>
            <a:spLocks noGrp="1"/>
          </p:cNvSpPr>
          <p:nvPr>
            <p:ph type="body"/>
          </p:nvPr>
        </p:nvSpPr>
        <p:spPr>
          <a:xfrm>
            <a:off x="45720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20" name="PlaceHolder 2"/>
          <p:cNvSpPr>
            <a:spLocks noGrp="1"/>
          </p:cNvSpPr>
          <p:nvPr>
            <p:ph type="body"/>
          </p:nvPr>
        </p:nvSpPr>
        <p:spPr>
          <a:xfrm>
            <a:off x="457200" y="1610640"/>
            <a:ext cx="3703320" cy="2895480"/>
          </a:xfrm>
          <a:prstGeom prst="rect">
            <a:avLst/>
          </a:prstGeom>
        </p:spPr>
        <p:txBody>
          <a:bodyPr lIns="0" tIns="0" rIns="0" bIns="0">
            <a:normAutofit/>
          </a:bodyPr>
          <a:p>
            <a:endParaRPr lang="en-US" sz="2400" b="0" strike="noStrike" spc="-1">
              <a:solidFill>
                <a:srgbClr val="000000"/>
              </a:solidFill>
              <a:latin typeface="Cambria"/>
            </a:endParaRPr>
          </a:p>
        </p:txBody>
      </p:sp>
      <p:sp>
        <p:nvSpPr>
          <p:cNvPr id="21" name="PlaceHolder 3"/>
          <p:cNvSpPr>
            <a:spLocks noGrp="1"/>
          </p:cNvSpPr>
          <p:nvPr>
            <p:ph type="body"/>
          </p:nvPr>
        </p:nvSpPr>
        <p:spPr>
          <a:xfrm>
            <a:off x="434592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22" name="PlaceHolder 4"/>
          <p:cNvSpPr>
            <a:spLocks noGrp="1"/>
          </p:cNvSpPr>
          <p:nvPr>
            <p:ph type="body"/>
          </p:nvPr>
        </p:nvSpPr>
        <p:spPr>
          <a:xfrm>
            <a:off x="4345920" y="312336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615600"/>
            <a:ext cx="7589160" cy="857520"/>
          </a:xfrm>
          <a:prstGeom prst="rect">
            <a:avLst/>
          </a:prstGeom>
        </p:spPr>
        <p:txBody>
          <a:bodyPr lIns="0" tIns="0" rIns="0" bIns="0" anchor="ctr"/>
          <a:p>
            <a:endParaRPr lang="en-US" sz="1800" b="0" strike="noStrike" spc="-1">
              <a:solidFill>
                <a:srgbClr val="000000"/>
              </a:solidFill>
              <a:latin typeface="Cambria"/>
            </a:endParaRPr>
          </a:p>
        </p:txBody>
      </p:sp>
      <p:sp>
        <p:nvSpPr>
          <p:cNvPr id="24" name="PlaceHolder 2"/>
          <p:cNvSpPr>
            <a:spLocks noGrp="1"/>
          </p:cNvSpPr>
          <p:nvPr>
            <p:ph type="body"/>
          </p:nvPr>
        </p:nvSpPr>
        <p:spPr>
          <a:xfrm>
            <a:off x="45720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25" name="PlaceHolder 3"/>
          <p:cNvSpPr>
            <a:spLocks noGrp="1"/>
          </p:cNvSpPr>
          <p:nvPr>
            <p:ph type="body"/>
          </p:nvPr>
        </p:nvSpPr>
        <p:spPr>
          <a:xfrm>
            <a:off x="4345920" y="1610640"/>
            <a:ext cx="3703320" cy="1380960"/>
          </a:xfrm>
          <a:prstGeom prst="rect">
            <a:avLst/>
          </a:prstGeom>
        </p:spPr>
        <p:txBody>
          <a:bodyPr lIns="0" tIns="0" rIns="0" bIns="0">
            <a:normAutofit/>
          </a:bodyPr>
          <a:p>
            <a:endParaRPr lang="en-US" sz="2400" b="0" strike="noStrike" spc="-1">
              <a:solidFill>
                <a:srgbClr val="000000"/>
              </a:solidFill>
              <a:latin typeface="Cambria"/>
            </a:endParaRPr>
          </a:p>
        </p:txBody>
      </p:sp>
      <p:sp>
        <p:nvSpPr>
          <p:cNvPr id="26" name="PlaceHolder 4"/>
          <p:cNvSpPr>
            <a:spLocks noGrp="1"/>
          </p:cNvSpPr>
          <p:nvPr>
            <p:ph type="body"/>
          </p:nvPr>
        </p:nvSpPr>
        <p:spPr>
          <a:xfrm>
            <a:off x="457200" y="3123360"/>
            <a:ext cx="7589160" cy="1380960"/>
          </a:xfrm>
          <a:prstGeom prst="rect">
            <a:avLst/>
          </a:prstGeom>
        </p:spPr>
        <p:txBody>
          <a:bodyPr lIns="0" tIns="0" rIns="0" bIns="0">
            <a:normAutofit/>
          </a:bodyPr>
          <a:p>
            <a:endParaRPr lang="en-US" sz="2400" b="0" strike="noStrike" spc="-1">
              <a:solidFill>
                <a:srgbClr val="000000"/>
              </a:solidFill>
              <a:latin typeface="Cambria"/>
            </a:endParaRPr>
          </a:p>
        </p:txBody>
      </p:sp>
    </p:spTree>
  </p:cSld>
  <p:clrMapOvr>
    <a:masterClrMapping/>
  </p:clrMapOvr>
  <p:hf sldNum="0" hdr="0" ft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2.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image" Target="../media/image2.jpe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0" name="Picture 8"/>
          <p:cNvPicPr/>
          <p:nvPr/>
        </p:nvPicPr>
        <p:blipFill>
          <a:blip r:embed="rId13"/>
          <a:stretch>
            <a:fillRect/>
          </a:stretch>
        </p:blipFill>
        <p:spPr>
          <a:xfrm>
            <a:off x="0" y="2520"/>
            <a:ext cx="9143640" cy="5143320"/>
          </a:xfrm>
          <a:prstGeom prst="rect">
            <a:avLst/>
          </a:prstGeom>
          <a:ln>
            <a:noFill/>
          </a:ln>
        </p:spPr>
      </p:pic>
      <p:sp>
        <p:nvSpPr>
          <p:cNvPr id="2" name="PlaceHolder 1"/>
          <p:cNvSpPr>
            <a:spLocks noGrp="1"/>
          </p:cNvSpPr>
          <p:nvPr>
            <p:ph type="title"/>
          </p:nvPr>
        </p:nvSpPr>
        <p:spPr>
          <a:xfrm>
            <a:off x="348480" y="840600"/>
            <a:ext cx="8447040" cy="1685880"/>
          </a:xfrm>
          <a:prstGeom prst="rect">
            <a:avLst/>
          </a:prstGeom>
        </p:spPr>
        <p:txBody>
          <a:bodyPr anchor="ctr"/>
          <a:p>
            <a:pPr algn="ctr">
              <a:lnSpc>
                <a:spcPct val="100000"/>
              </a:lnSpc>
            </a:pPr>
            <a:r>
              <a:rPr lang="en-US" sz="3310" b="0" strike="noStrike" spc="-1">
                <a:solidFill>
                  <a:srgbClr val="004B8D"/>
                </a:solidFill>
                <a:latin typeface="Cambria"/>
              </a:rPr>
              <a:t>PRESENTATION TITLE GOES HERE</a:t>
            </a:r>
            <a:endParaRPr lang="en-US" sz="3310" b="0" strike="noStrike" spc="-1">
              <a:solidFill>
                <a:srgbClr val="000000"/>
              </a:solidFill>
              <a:latin typeface="Cambria"/>
            </a:endParaRPr>
          </a:p>
        </p:txBody>
      </p:sp>
      <p:sp>
        <p:nvSpPr>
          <p:cNvPr id="3" name="PlaceHolder 2"/>
          <p:cNvSpPr>
            <a:spLocks noGrp="1"/>
          </p:cNvSpPr>
          <p:nvPr>
            <p:ph type="dt"/>
          </p:nvPr>
        </p:nvSpPr>
        <p:spPr>
          <a:xfrm>
            <a:off x="457200" y="4771800"/>
            <a:ext cx="2133360" cy="273600"/>
          </a:xfrm>
          <a:prstGeom prst="rect">
            <a:avLst/>
          </a:prstGeom>
        </p:spPr>
        <p:txBody>
          <a:bodyPr anchor="ctr"/>
          <a:p>
            <a:fld id="{BB962C8B-B14F-4D97-AF65-F5344CB8AC3E}" type="datetime1">
              <a:rPr lang="en-US" sz="2400" b="0" strike="noStrike" spc="-1">
                <a:latin typeface="Times New Roman"/>
              </a:rPr>
            </a:fld>
            <a:endParaRPr lang="en-US" sz="2400" b="0" strike="noStrike" spc="-1">
              <a:latin typeface="Times New Roman"/>
            </a:endParaRPr>
          </a:p>
        </p:txBody>
      </p:sp>
      <p:sp>
        <p:nvSpPr>
          <p:cNvPr id="4" name="PlaceHolder 3"/>
          <p:cNvSpPr>
            <a:spLocks noGrp="1"/>
          </p:cNvSpPr>
          <p:nvPr>
            <p:ph type="ftr"/>
          </p:nvPr>
        </p:nvSpPr>
        <p:spPr>
          <a:xfrm>
            <a:off x="3124080" y="4771800"/>
            <a:ext cx="2895120" cy="273600"/>
          </a:xfrm>
          <a:prstGeom prst="rect">
            <a:avLst/>
          </a:prstGeom>
        </p:spPr>
        <p:txBody>
          <a:bodyPr anchor="ctr"/>
          <a:p>
            <a:endParaRPr lang="en-US" sz="2400" b="0" strike="noStrike" spc="-1">
              <a:latin typeface="Times New Roman"/>
            </a:endParaRPr>
          </a:p>
        </p:txBody>
      </p:sp>
      <p:sp>
        <p:nvSpPr>
          <p:cNvPr id="5" name="PlaceHolder 4"/>
          <p:cNvSpPr>
            <a:spLocks noGrp="1"/>
          </p:cNvSpPr>
          <p:nvPr>
            <p:ph type="sldNum"/>
          </p:nvPr>
        </p:nvSpPr>
        <p:spPr>
          <a:xfrm>
            <a:off x="6553080" y="4771800"/>
            <a:ext cx="2133360" cy="273600"/>
          </a:xfrm>
          <a:prstGeom prst="rect">
            <a:avLst/>
          </a:prstGeom>
        </p:spPr>
        <p:txBody>
          <a:bodyPr anchor="ctr"/>
          <a:p>
            <a:endParaRPr lang="en-US" sz="2400" b="0" strike="noStrike" spc="-1">
              <a:latin typeface="Times New Roman"/>
            </a:endParaRPr>
          </a:p>
        </p:txBody>
      </p:sp>
      <p:sp>
        <p:nvSpPr>
          <p:cNvPr id="6" name="PlaceHolder 5"/>
          <p:cNvSpPr>
            <a:spLocks noGrp="1"/>
          </p:cNvSpPr>
          <p:nvPr>
            <p:ph type="body"/>
          </p:nvPr>
        </p:nvSpPr>
        <p:spPr>
          <a:xfrm>
            <a:off x="457200" y="1204560"/>
            <a:ext cx="8229240" cy="29854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US" sz="2400" b="0" strike="noStrike" spc="-1">
                <a:solidFill>
                  <a:srgbClr val="000000"/>
                </a:solidFill>
                <a:latin typeface="Cambria"/>
              </a:rPr>
              <a:t>Click to edit the outline text format</a:t>
            </a:r>
            <a:endParaRPr lang="en-US" sz="2400" b="0" strike="noStrike" spc="-1">
              <a:solidFill>
                <a:srgbClr val="000000"/>
              </a:solidFill>
              <a:latin typeface="Cambria"/>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Cambria"/>
              </a:rPr>
              <a:t>Second Outline Level</a:t>
            </a:r>
            <a:endParaRPr lang="en-US" sz="1800" b="0" strike="noStrike" spc="-1">
              <a:solidFill>
                <a:srgbClr val="000000"/>
              </a:solidFill>
              <a:latin typeface="Cambria"/>
            </a:endParaRPr>
          </a:p>
          <a:p>
            <a:pPr marL="1296035" lvl="2" indent="-288290">
              <a:spcBef>
                <a:spcPts val="850"/>
              </a:spcBef>
              <a:buClr>
                <a:srgbClr val="000000"/>
              </a:buClr>
              <a:buSzPct val="45000"/>
              <a:buFont typeface="Wingdings" panose="05000000000000000000" pitchFamily="2" charset="2"/>
              <a:buChar char=""/>
            </a:pPr>
            <a:r>
              <a:rPr lang="en-US" sz="1500" b="0" strike="noStrike" spc="-1">
                <a:solidFill>
                  <a:srgbClr val="000000"/>
                </a:solidFill>
                <a:latin typeface="Cambria"/>
              </a:rPr>
              <a:t>Third Outline Level</a:t>
            </a:r>
            <a:endParaRPr lang="en-US" sz="1500" b="0" strike="noStrike" spc="-1">
              <a:solidFill>
                <a:srgbClr val="000000"/>
              </a:solidFill>
              <a:latin typeface="Cambria"/>
            </a:endParaRPr>
          </a:p>
          <a:p>
            <a:pPr marL="1727835" lvl="3" indent="-215900">
              <a:spcBef>
                <a:spcPts val="565"/>
              </a:spcBef>
              <a:buClr>
                <a:srgbClr val="000000"/>
              </a:buClr>
              <a:buSzPct val="75000"/>
              <a:buFont typeface="Symbol" charset="2"/>
              <a:buChar char=""/>
            </a:pPr>
            <a:r>
              <a:rPr lang="en-US" sz="1500" b="0" strike="noStrike" spc="-1">
                <a:solidFill>
                  <a:srgbClr val="000000"/>
                </a:solidFill>
                <a:latin typeface="Cambria"/>
              </a:rPr>
              <a:t>Fourth Outline Level</a:t>
            </a:r>
            <a:endParaRPr lang="en-US" sz="1500" b="0" strike="noStrike" spc="-1">
              <a:solidFill>
                <a:srgbClr val="000000"/>
              </a:solidFill>
              <a:latin typeface="Cambria"/>
            </a:endParaRP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mbria"/>
              </a:rPr>
              <a:t>Fifth Outline Level</a:t>
            </a:r>
            <a:endParaRPr lang="en-US" sz="2000" b="0" strike="noStrike" spc="-1">
              <a:solidFill>
                <a:srgbClr val="000000"/>
              </a:solidFill>
              <a:latin typeface="Cambria"/>
            </a:endParaRP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mbria"/>
              </a:rPr>
              <a:t>Sixth Outline Level</a:t>
            </a:r>
            <a:endParaRPr lang="en-US" sz="2000" b="0" strike="noStrike" spc="-1">
              <a:solidFill>
                <a:srgbClr val="000000"/>
              </a:solidFill>
              <a:latin typeface="Cambria"/>
            </a:endParaRP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mbria"/>
              </a:rPr>
              <a:t>Seventh Outline Level</a:t>
            </a:r>
            <a:endParaRPr lang="en-US" sz="2000" b="0" strike="noStrike" spc="-1">
              <a:solidFill>
                <a:srgbClr val="000000"/>
              </a:solidFill>
              <a:latin typeface="Cambri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2" name="Picture 8"/>
          <p:cNvPicPr/>
          <p:nvPr/>
        </p:nvPicPr>
        <p:blipFill>
          <a:blip r:embed="rId13"/>
          <a:stretch>
            <a:fillRect/>
          </a:stretch>
        </p:blipFill>
        <p:spPr>
          <a:xfrm>
            <a:off x="0" y="2520"/>
            <a:ext cx="9143640" cy="5143320"/>
          </a:xfrm>
          <a:prstGeom prst="rect">
            <a:avLst/>
          </a:prstGeom>
          <a:ln>
            <a:noFill/>
          </a:ln>
        </p:spPr>
      </p:pic>
      <p:sp>
        <p:nvSpPr>
          <p:cNvPr id="43" name="PlaceHolder 1"/>
          <p:cNvSpPr>
            <a:spLocks noGrp="1"/>
          </p:cNvSpPr>
          <p:nvPr>
            <p:ph type="title"/>
          </p:nvPr>
        </p:nvSpPr>
        <p:spPr>
          <a:xfrm>
            <a:off x="457200" y="615600"/>
            <a:ext cx="7589160" cy="857520"/>
          </a:xfrm>
          <a:prstGeom prst="rect">
            <a:avLst/>
          </a:prstGeom>
        </p:spPr>
        <p:txBody>
          <a:bodyPr anchor="ctr"/>
          <a:p>
            <a:pPr>
              <a:lnSpc>
                <a:spcPct val="100000"/>
              </a:lnSpc>
            </a:pPr>
            <a:r>
              <a:rPr lang="en-US" sz="3310" b="0" strike="noStrike" spc="-1">
                <a:solidFill>
                  <a:srgbClr val="004B8D"/>
                </a:solidFill>
                <a:latin typeface="Cambria"/>
              </a:rPr>
              <a:t>Click to edit Master title style</a:t>
            </a:r>
            <a:endParaRPr lang="en-US" sz="3310" b="0" strike="noStrike" spc="-1">
              <a:solidFill>
                <a:srgbClr val="000000"/>
              </a:solidFill>
              <a:latin typeface="Cambria"/>
            </a:endParaRPr>
          </a:p>
        </p:txBody>
      </p:sp>
      <p:sp>
        <p:nvSpPr>
          <p:cNvPr id="44" name="PlaceHolder 2"/>
          <p:cNvSpPr>
            <a:spLocks noGrp="1"/>
          </p:cNvSpPr>
          <p:nvPr>
            <p:ph type="body"/>
          </p:nvPr>
        </p:nvSpPr>
        <p:spPr>
          <a:xfrm>
            <a:off x="457200" y="1610640"/>
            <a:ext cx="7589160" cy="2895480"/>
          </a:xfrm>
          <a:prstGeom prst="rect">
            <a:avLst/>
          </a:prstGeom>
        </p:spPr>
        <p:txBody>
          <a:bodyPr/>
          <a:p>
            <a:pPr marL="257175" indent="-256540">
              <a:lnSpc>
                <a:spcPct val="100000"/>
              </a:lnSpc>
              <a:spcBef>
                <a:spcPts val="480"/>
              </a:spcBef>
              <a:buClr>
                <a:srgbClr val="000000"/>
              </a:buClr>
              <a:buFont typeface="Arial"/>
              <a:buChar char="•"/>
            </a:pPr>
            <a:r>
              <a:rPr lang="en-US" sz="2400" b="0" strike="noStrike" spc="-1">
                <a:solidFill>
                  <a:srgbClr val="000000"/>
                </a:solidFill>
                <a:latin typeface="Cambria"/>
              </a:rPr>
              <a:t>Click to edit Master text styles</a:t>
            </a:r>
            <a:endParaRPr lang="en-US" sz="2400" b="0" strike="noStrike" spc="-1">
              <a:solidFill>
                <a:srgbClr val="000000"/>
              </a:solidFill>
              <a:latin typeface="Cambria"/>
            </a:endParaRPr>
          </a:p>
          <a:p>
            <a:pPr marL="557530" lvl="1" indent="-213995">
              <a:lnSpc>
                <a:spcPct val="100000"/>
              </a:lnSpc>
              <a:spcBef>
                <a:spcPts val="420"/>
              </a:spcBef>
              <a:buClr>
                <a:srgbClr val="000000"/>
              </a:buClr>
              <a:buFont typeface="Arial"/>
              <a:buChar char="–"/>
            </a:pPr>
            <a:r>
              <a:rPr lang="en-US" sz="2100" b="0" strike="noStrike" spc="-1">
                <a:solidFill>
                  <a:srgbClr val="000000"/>
                </a:solidFill>
                <a:latin typeface="Cambria"/>
              </a:rPr>
              <a:t>Second level</a:t>
            </a:r>
            <a:endParaRPr lang="en-US" sz="2100" b="0" strike="noStrike" spc="-1">
              <a:solidFill>
                <a:srgbClr val="000000"/>
              </a:solidFill>
              <a:latin typeface="Cambria"/>
            </a:endParaRPr>
          </a:p>
          <a:p>
            <a:pPr marL="857885" lvl="2" indent="-170815">
              <a:lnSpc>
                <a:spcPct val="100000"/>
              </a:lnSpc>
              <a:spcBef>
                <a:spcPts val="360"/>
              </a:spcBef>
              <a:buClr>
                <a:srgbClr val="000000"/>
              </a:buClr>
              <a:buFont typeface="Arial"/>
              <a:buChar char="•"/>
            </a:pPr>
            <a:r>
              <a:rPr lang="en-US" sz="1800" b="0" strike="noStrike" spc="-1">
                <a:solidFill>
                  <a:srgbClr val="000000"/>
                </a:solidFill>
                <a:latin typeface="Cambria"/>
              </a:rPr>
              <a:t>Third level</a:t>
            </a:r>
            <a:endParaRPr lang="en-US" sz="1800" b="0" strike="noStrike" spc="-1">
              <a:solidFill>
                <a:srgbClr val="000000"/>
              </a:solidFill>
              <a:latin typeface="Cambria"/>
            </a:endParaRPr>
          </a:p>
          <a:p>
            <a:pPr marL="1201420" lvl="3" indent="-170815">
              <a:lnSpc>
                <a:spcPct val="100000"/>
              </a:lnSpc>
              <a:spcBef>
                <a:spcPts val="300"/>
              </a:spcBef>
              <a:buClr>
                <a:srgbClr val="000000"/>
              </a:buClr>
              <a:buFont typeface="Arial"/>
              <a:buChar char="–"/>
            </a:pPr>
            <a:r>
              <a:rPr lang="en-US" sz="1500" b="0" strike="noStrike" spc="-1">
                <a:solidFill>
                  <a:srgbClr val="000000"/>
                </a:solidFill>
                <a:latin typeface="Cambria"/>
              </a:rPr>
              <a:t>Fourth level</a:t>
            </a:r>
            <a:endParaRPr lang="en-US" sz="1500" b="0" strike="noStrike" spc="-1">
              <a:solidFill>
                <a:srgbClr val="000000"/>
              </a:solidFill>
              <a:latin typeface="Cambria"/>
            </a:endParaRPr>
          </a:p>
          <a:p>
            <a:pPr marL="1544320" lvl="4" indent="-170815">
              <a:lnSpc>
                <a:spcPct val="100000"/>
              </a:lnSpc>
              <a:spcBef>
                <a:spcPts val="300"/>
              </a:spcBef>
              <a:buClr>
                <a:srgbClr val="000000"/>
              </a:buClr>
              <a:buFont typeface="Arial"/>
              <a:buChar char="»"/>
            </a:pPr>
            <a:r>
              <a:rPr lang="en-US" sz="1500" b="0" strike="noStrike" spc="-1">
                <a:solidFill>
                  <a:srgbClr val="000000"/>
                </a:solidFill>
                <a:latin typeface="Cambria"/>
              </a:rPr>
              <a:t>Fifth level</a:t>
            </a:r>
            <a:endParaRPr lang="en-US" sz="1500" b="0" strike="noStrike" spc="-1">
              <a:solidFill>
                <a:srgbClr val="000000"/>
              </a:solidFill>
              <a:latin typeface="Cambria"/>
            </a:endParaRPr>
          </a:p>
        </p:txBody>
      </p:sp>
      <p:sp>
        <p:nvSpPr>
          <p:cNvPr id="45" name="PlaceHolder 3"/>
          <p:cNvSpPr>
            <a:spLocks noGrp="1"/>
          </p:cNvSpPr>
          <p:nvPr>
            <p:ph type="dt"/>
          </p:nvPr>
        </p:nvSpPr>
        <p:spPr>
          <a:xfrm>
            <a:off x="212760" y="4874040"/>
            <a:ext cx="2133360" cy="273600"/>
          </a:xfrm>
          <a:prstGeom prst="rect">
            <a:avLst/>
          </a:prstGeom>
        </p:spPr>
        <p:txBody>
          <a:bodyPr anchor="ctr"/>
          <a:p>
            <a:fld id="{BB962C8B-B14F-4D97-AF65-F5344CB8AC3E}" type="datetime1">
              <a:rPr lang="en-US" sz="2400" b="0" strike="noStrike" spc="-1">
                <a:latin typeface="Times New Roman"/>
              </a:rPr>
            </a:fld>
            <a:endParaRPr lang="en-US" sz="2400" b="0" strike="noStrike" spc="-1">
              <a:latin typeface="Times New Roman"/>
            </a:endParaRPr>
          </a:p>
        </p:txBody>
      </p:sp>
      <p:sp>
        <p:nvSpPr>
          <p:cNvPr id="46" name="PlaceHolder 4"/>
          <p:cNvSpPr>
            <a:spLocks noGrp="1"/>
          </p:cNvSpPr>
          <p:nvPr>
            <p:ph type="sldNum"/>
          </p:nvPr>
        </p:nvSpPr>
        <p:spPr>
          <a:xfrm>
            <a:off x="6762600" y="4873320"/>
            <a:ext cx="2133360" cy="273600"/>
          </a:xfrm>
          <a:prstGeom prst="rect">
            <a:avLst/>
          </a:prstGeom>
        </p:spPr>
        <p:txBody>
          <a:bodyPr anchor="ctr"/>
          <a:p>
            <a:endParaRPr lang="en-US"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Picture 8"/>
          <p:cNvPicPr/>
          <p:nvPr/>
        </p:nvPicPr>
        <p:blipFill>
          <a:blip r:embed="rId13"/>
          <a:stretch>
            <a:fillRect/>
          </a:stretch>
        </p:blipFill>
        <p:spPr>
          <a:xfrm>
            <a:off x="0" y="2520"/>
            <a:ext cx="9143640" cy="5143320"/>
          </a:xfrm>
          <a:prstGeom prst="rect">
            <a:avLst/>
          </a:prstGeom>
          <a:ln>
            <a:noFill/>
          </a:ln>
        </p:spPr>
      </p:pic>
      <p:sp>
        <p:nvSpPr>
          <p:cNvPr id="84" name="PlaceHolder 1"/>
          <p:cNvSpPr>
            <a:spLocks noGrp="1"/>
          </p:cNvSpPr>
          <p:nvPr>
            <p:ph type="title"/>
          </p:nvPr>
        </p:nvSpPr>
        <p:spPr>
          <a:xfrm>
            <a:off x="457200" y="3308400"/>
            <a:ext cx="8037000" cy="1022040"/>
          </a:xfrm>
          <a:prstGeom prst="rect">
            <a:avLst/>
          </a:prstGeom>
        </p:spPr>
        <p:txBody>
          <a:bodyPr/>
          <a:p>
            <a:pPr>
              <a:lnSpc>
                <a:spcPct val="100000"/>
              </a:lnSpc>
            </a:pPr>
            <a:r>
              <a:rPr lang="en-US" sz="3010" b="1" strike="noStrike" cap="all" spc="-1">
                <a:solidFill>
                  <a:srgbClr val="004B8D"/>
                </a:solidFill>
                <a:latin typeface="Cambria"/>
              </a:rPr>
              <a:t>Click to edit Master title style</a:t>
            </a:r>
            <a:endParaRPr lang="en-US" sz="3010" b="0" strike="noStrike" spc="-1">
              <a:solidFill>
                <a:srgbClr val="000000"/>
              </a:solidFill>
              <a:latin typeface="Cambria"/>
            </a:endParaRPr>
          </a:p>
        </p:txBody>
      </p:sp>
      <p:sp>
        <p:nvSpPr>
          <p:cNvPr id="85" name="PlaceHolder 2"/>
          <p:cNvSpPr>
            <a:spLocks noGrp="1"/>
          </p:cNvSpPr>
          <p:nvPr>
            <p:ph type="body"/>
          </p:nvPr>
        </p:nvSpPr>
        <p:spPr>
          <a:xfrm>
            <a:off x="457200" y="2181960"/>
            <a:ext cx="8037000" cy="1125720"/>
          </a:xfrm>
          <a:prstGeom prst="rect">
            <a:avLst/>
          </a:prstGeom>
        </p:spPr>
        <p:txBody>
          <a:bodyPr anchor="b"/>
          <a:p>
            <a:pPr>
              <a:lnSpc>
                <a:spcPct val="100000"/>
              </a:lnSpc>
              <a:spcBef>
                <a:spcPts val="300"/>
              </a:spcBef>
            </a:pPr>
            <a:r>
              <a:rPr lang="en-US" sz="1500" b="0" strike="noStrike" spc="-1">
                <a:solidFill>
                  <a:srgbClr val="8B8B8B"/>
                </a:solidFill>
                <a:latin typeface="Cambria"/>
              </a:rPr>
              <a:t>Click to edit Master text styles</a:t>
            </a:r>
            <a:endParaRPr lang="en-US" sz="1500" b="0" strike="noStrike" spc="-1">
              <a:solidFill>
                <a:srgbClr val="000000"/>
              </a:solidFill>
              <a:latin typeface="Cambria"/>
            </a:endParaRPr>
          </a:p>
        </p:txBody>
      </p:sp>
      <p:sp>
        <p:nvSpPr>
          <p:cNvPr id="86" name="PlaceHolder 3"/>
          <p:cNvSpPr>
            <a:spLocks noGrp="1"/>
          </p:cNvSpPr>
          <p:nvPr>
            <p:ph type="dt"/>
          </p:nvPr>
        </p:nvSpPr>
        <p:spPr>
          <a:xfrm>
            <a:off x="457200" y="4771800"/>
            <a:ext cx="2133360" cy="273600"/>
          </a:xfrm>
          <a:prstGeom prst="rect">
            <a:avLst/>
          </a:prstGeom>
        </p:spPr>
        <p:txBody>
          <a:bodyPr anchor="ctr"/>
          <a:p>
            <a:fld id="{BB962C8B-B14F-4D97-AF65-F5344CB8AC3E}" type="datetime1">
              <a:rPr lang="en-US" sz="2400" b="0" strike="noStrike" spc="-1">
                <a:latin typeface="Times New Roman"/>
              </a:rPr>
            </a:fld>
            <a:endParaRPr lang="en-US" sz="2400" b="0" strike="noStrike" spc="-1">
              <a:latin typeface="Times New Roman"/>
            </a:endParaRPr>
          </a:p>
        </p:txBody>
      </p:sp>
      <p:sp>
        <p:nvSpPr>
          <p:cNvPr id="87" name="PlaceHolder 4"/>
          <p:cNvSpPr>
            <a:spLocks noGrp="1"/>
          </p:cNvSpPr>
          <p:nvPr>
            <p:ph type="sldNum"/>
          </p:nvPr>
        </p:nvSpPr>
        <p:spPr>
          <a:xfrm>
            <a:off x="6553080" y="4771800"/>
            <a:ext cx="2133360" cy="273600"/>
          </a:xfrm>
          <a:prstGeom prst="rect">
            <a:avLst/>
          </a:prstGeom>
        </p:spPr>
        <p:txBody>
          <a:bodyPr anchor="ctr"/>
          <a:p>
            <a:endParaRPr lang="en-US"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hyperlink" Target="mailto:wuh007@udayton.edu"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3.xml"/><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3.xml"/><Relationship Id="rId2" Type="http://schemas.openxmlformats.org/officeDocument/2006/relationships/image" Target="../media/image22.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27.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3.xml"/><Relationship Id="rId2" Type="http://schemas.openxmlformats.org/officeDocument/2006/relationships/image" Target="../media/image30.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3.xm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3.xml"/><Relationship Id="rId2" Type="http://schemas.openxmlformats.org/officeDocument/2006/relationships/image" Target="../media/image22.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image" Target="../media/image35.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mailto:wuh007@udayton.ed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21090" y="288000"/>
            <a:ext cx="8447040" cy="1685880"/>
          </a:xfrm>
          <a:prstGeom prst="rect">
            <a:avLst/>
          </a:prstGeom>
          <a:noFill/>
          <a:ln>
            <a:noFill/>
          </a:ln>
        </p:spPr>
        <p:txBody>
          <a:bodyPr anchor="ctr">
            <a:normAutofit/>
          </a:bodyPr>
          <a:p>
            <a:pPr algn="ctr">
              <a:lnSpc>
                <a:spcPct val="100000"/>
              </a:lnSpc>
            </a:pPr>
            <a:r>
              <a:rPr lang="en-US" sz="2400" b="0" strike="noStrike" spc="-1">
                <a:solidFill>
                  <a:srgbClr val="004B8D"/>
                </a:solidFill>
                <a:latin typeface="Cambria"/>
              </a:rPr>
              <a:t>	Multimodal Learning and Single Source Wi-Fi based Indoor Localization</a:t>
            </a:r>
            <a:endParaRPr lang="en-US" sz="2400" b="0" strike="noStrike" spc="-1">
              <a:solidFill>
                <a:srgbClr val="000000"/>
              </a:solidFill>
              <a:latin typeface="Cambria"/>
            </a:endParaRPr>
          </a:p>
        </p:txBody>
      </p:sp>
      <p:sp>
        <p:nvSpPr>
          <p:cNvPr id="131" name="CustomShape 2"/>
          <p:cNvSpPr/>
          <p:nvPr/>
        </p:nvSpPr>
        <p:spPr>
          <a:xfrm>
            <a:off x="1997640" y="1840320"/>
            <a:ext cx="5236200" cy="16729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ctr">
              <a:lnSpc>
                <a:spcPct val="100000"/>
              </a:lnSpc>
            </a:pPr>
            <a:r>
              <a:rPr lang="en-US" sz="2400" b="1" strike="noStrike" spc="-1">
                <a:solidFill>
                  <a:srgbClr val="000000"/>
                </a:solidFill>
                <a:latin typeface="Cambria (本文)"/>
              </a:rPr>
              <a:t>Hongyu Wu</a:t>
            </a:r>
            <a:endParaRPr lang="en-US" sz="2400" b="0" strike="noStrike" spc="-1">
              <a:latin typeface="Arial"/>
            </a:endParaRPr>
          </a:p>
          <a:p>
            <a:pPr algn="ctr">
              <a:lnSpc>
                <a:spcPct val="100000"/>
              </a:lnSpc>
            </a:pPr>
            <a:r>
              <a:rPr lang="en-US" sz="1600" b="0" strike="noStrike" spc="-1">
                <a:solidFill>
                  <a:srgbClr val="000000"/>
                </a:solidFill>
                <a:latin typeface="Cambria (本文)"/>
              </a:rPr>
              <a:t>Department of Electrical &amp; Computer Engineering</a:t>
            </a:r>
            <a:endParaRPr lang="en-US" sz="1600" b="0" strike="noStrike" spc="-1">
              <a:latin typeface="Arial"/>
            </a:endParaRPr>
          </a:p>
          <a:p>
            <a:pPr algn="ctr">
              <a:lnSpc>
                <a:spcPct val="100000"/>
              </a:lnSpc>
            </a:pPr>
            <a:r>
              <a:rPr lang="en-US" sz="1600" b="0" strike="noStrike" spc="-1">
                <a:solidFill>
                  <a:srgbClr val="000000"/>
                </a:solidFill>
                <a:latin typeface="Cambria (本文)"/>
              </a:rPr>
              <a:t>University of Dayton</a:t>
            </a:r>
            <a:endParaRPr lang="en-US" sz="1600" b="0" strike="noStrike" spc="-1">
              <a:latin typeface="Arial"/>
            </a:endParaRPr>
          </a:p>
          <a:p>
            <a:pPr algn="ctr">
              <a:lnSpc>
                <a:spcPct val="100000"/>
              </a:lnSpc>
            </a:pPr>
            <a:r>
              <a:rPr lang="en-US" sz="1600" b="0" u="sng" strike="noStrike" spc="-1">
                <a:solidFill>
                  <a:srgbClr val="0000FF"/>
                </a:solidFill>
                <a:uFillTx/>
                <a:latin typeface="Cambria (本文)"/>
                <a:hlinkClick r:id="rId1"/>
              </a:rPr>
              <a:t>wuh007@udayton.edu </a:t>
            </a:r>
            <a:endParaRPr lang="en-US" sz="1600" b="0" strike="noStrike" spc="-1">
              <a:latin typeface="Arial"/>
            </a:endParaRPr>
          </a:p>
          <a:p>
            <a:pPr algn="ctr">
              <a:lnSpc>
                <a:spcPct val="100000"/>
              </a:lnSpc>
            </a:pPr>
            <a:endParaRPr lang="en-US" sz="1600" b="0" strike="noStrike" spc="-1">
              <a:latin typeface="Arial"/>
            </a:endParaRPr>
          </a:p>
          <a:p>
            <a:pPr algn="ctr">
              <a:lnSpc>
                <a:spcPct val="100000"/>
              </a:lnSpc>
            </a:pPr>
            <a:endParaRPr lang="en-US" sz="1600" b="0" strike="noStrike" spc="-1">
              <a:latin typeface="Arial"/>
            </a:endParaRPr>
          </a:p>
        </p:txBody>
      </p:sp>
      <p:sp>
        <p:nvSpPr>
          <p:cNvPr id="132" name="TextShape 3"/>
          <p:cNvSpPr txBox="1"/>
          <p:nvPr/>
        </p:nvSpPr>
        <p:spPr>
          <a:xfrm>
            <a:off x="6553440" y="4676040"/>
            <a:ext cx="2133360" cy="273600"/>
          </a:xfrm>
          <a:prstGeom prst="rect">
            <a:avLst/>
          </a:prstGeom>
          <a:noFill/>
          <a:ln>
            <a:noFill/>
          </a:ln>
        </p:spPr>
        <p:txBody>
          <a:bodyPr anchor="ctr"/>
          <a:p>
            <a:endParaRPr lang="en-US" sz="2400" b="0" strike="noStrike" spc="-1">
              <a:latin typeface="Times New Roman"/>
            </a:endParaRPr>
          </a:p>
        </p:txBody>
      </p:sp>
      <p:sp>
        <p:nvSpPr>
          <p:cNvPr id="133" name="CustomShape 4"/>
          <p:cNvSpPr/>
          <p:nvPr/>
        </p:nvSpPr>
        <p:spPr>
          <a:xfrm>
            <a:off x="641880" y="3139560"/>
            <a:ext cx="3073680" cy="1187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1" strike="noStrike" spc="-1">
                <a:solidFill>
                  <a:srgbClr val="000000"/>
                </a:solidFill>
                <a:latin typeface="Cambria (本文)"/>
              </a:rPr>
              <a:t>Advisor: </a:t>
            </a:r>
            <a:r>
              <a:rPr lang="en-US" sz="1800" b="0" strike="noStrike" spc="-1">
                <a:solidFill>
                  <a:srgbClr val="000000"/>
                </a:solidFill>
                <a:latin typeface="Cambria (本文)"/>
              </a:rPr>
              <a:t>Dr. Feng Ye</a:t>
            </a:r>
            <a:endParaRPr lang="en-US" sz="1800" b="0" strike="noStrike" spc="-1">
              <a:latin typeface="Arial"/>
            </a:endParaRPr>
          </a:p>
          <a:p>
            <a:pPr>
              <a:lnSpc>
                <a:spcPct val="100000"/>
              </a:lnSpc>
            </a:pPr>
            <a:r>
              <a:rPr lang="en-US" sz="1800" b="1" strike="noStrike" spc="-1">
                <a:solidFill>
                  <a:srgbClr val="000000"/>
                </a:solidFill>
                <a:latin typeface="Cambria (本文)"/>
              </a:rPr>
              <a:t>Committee: </a:t>
            </a:r>
            <a:endParaRPr lang="en-US" sz="1800" b="0" strike="noStrike" spc="-1">
              <a:latin typeface="Arial"/>
            </a:endParaRPr>
          </a:p>
          <a:p>
            <a:pPr>
              <a:lnSpc>
                <a:spcPct val="100000"/>
              </a:lnSpc>
            </a:pPr>
            <a:r>
              <a:rPr lang="en-US" sz="1800" b="0" strike="noStrike" spc="-1">
                <a:solidFill>
                  <a:srgbClr val="000000"/>
                </a:solidFill>
                <a:latin typeface="Cambria (本文)"/>
              </a:rPr>
              <a:t>Dr. Vijayan Asari</a:t>
            </a:r>
            <a:endParaRPr lang="en-US" sz="1800" b="0" strike="noStrike" spc="-1">
              <a:latin typeface="Arial"/>
            </a:endParaRPr>
          </a:p>
          <a:p>
            <a:pPr>
              <a:lnSpc>
                <a:spcPct val="100000"/>
              </a:lnSpc>
            </a:pPr>
            <a:r>
              <a:rPr lang="en-US" sz="1800" b="0" strike="noStrike" spc="-1">
                <a:solidFill>
                  <a:srgbClr val="000000"/>
                </a:solidFill>
                <a:latin typeface="Cambria (本文)"/>
              </a:rPr>
              <a:t>Dr. Bradley Ratliff</a:t>
            </a:r>
            <a:endParaRPr lang="en-US" sz="1800" b="0" strike="noStrike" spc="-1">
              <a:latin typeface="Arial"/>
            </a:endParaRPr>
          </a:p>
        </p:txBody>
      </p:sp>
      <p:sp>
        <p:nvSpPr>
          <p:cNvPr id="134" name="CustomShape 5"/>
          <p:cNvSpPr/>
          <p:nvPr/>
        </p:nvSpPr>
        <p:spPr>
          <a:xfrm>
            <a:off x="6712200" y="4402440"/>
            <a:ext cx="1713600" cy="63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000000"/>
                </a:solidFill>
                <a:latin typeface="Cambria (本文)"/>
              </a:rPr>
              <a:t>Apr. 1</a:t>
            </a:r>
            <a:r>
              <a:rPr lang="en-US" altLang="en-US" sz="1800" b="0" strike="noStrike" spc="-1">
                <a:solidFill>
                  <a:srgbClr val="000000"/>
                </a:solidFill>
                <a:latin typeface="Cambria (本文)"/>
              </a:rPr>
              <a:t>6</a:t>
            </a:r>
            <a:r>
              <a:rPr lang="en-US" sz="1800" b="0" strike="noStrike" spc="-1">
                <a:solidFill>
                  <a:srgbClr val="000000"/>
                </a:solidFill>
                <a:latin typeface="Cambria (本文)"/>
              </a:rPr>
              <a:t>, 2020</a:t>
            </a:r>
            <a:endParaRPr lang="en-US" sz="1800" b="0" strike="noStrike" spc="-1">
              <a:latin typeface="Arial"/>
            </a:endParaRPr>
          </a:p>
        </p:txBody>
      </p:sp>
      <p:sp>
        <p:nvSpPr>
          <p:cNvPr id="3" name="CustomShape 5"/>
          <p:cNvSpPr/>
          <p:nvPr/>
        </p:nvSpPr>
        <p:spPr>
          <a:xfrm>
            <a:off x="8620760" y="4792980"/>
            <a:ext cx="5118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１</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sz="3310" spc="-1">
                <a:solidFill>
                  <a:srgbClr val="004B8D"/>
                </a:solidFill>
                <a:latin typeface="Cambria"/>
                <a:sym typeface="+mn-ea"/>
              </a:rPr>
              <a:t>Video based Localization Data Labeling</a:t>
            </a:r>
            <a:endParaRPr lang="en-US" sz="3310" b="0" strike="noStrike" spc="-1">
              <a:solidFill>
                <a:srgbClr val="004B8D"/>
              </a:solidFill>
              <a:latin typeface="Cambria"/>
            </a:endParaRPr>
          </a:p>
        </p:txBody>
      </p:sp>
      <p:sp>
        <p:nvSpPr>
          <p:cNvPr id="157" name="TextShape 2"/>
          <p:cNvSpPr txBox="1"/>
          <p:nvPr/>
        </p:nvSpPr>
        <p:spPr>
          <a:xfrm>
            <a:off x="168910" y="1277620"/>
            <a:ext cx="4409440" cy="2894965"/>
          </a:xfrm>
          <a:prstGeom prst="rect">
            <a:avLst/>
          </a:prstGeom>
          <a:noFill/>
          <a:ln>
            <a:noFill/>
          </a:ln>
        </p:spPr>
        <p:txBody>
          <a:bodyPr>
            <a:normAutofit/>
          </a:bodyPr>
          <a:p>
            <a:pPr marL="343535" indent="-342900">
              <a:lnSpc>
                <a:spcPct val="100000"/>
              </a:lnSpc>
              <a:spcBef>
                <a:spcPts val="480"/>
              </a:spcBef>
              <a:buClr>
                <a:srgbClr val="000000"/>
              </a:buClr>
              <a:buFont typeface="Arial" panose="02080604020202020204" pitchFamily="34" charset="0"/>
              <a:buChar char="•"/>
            </a:pPr>
            <a:r>
              <a:rPr lang="en-US" altLang="en-US" sz="2400" b="1" strike="noStrike" spc="-1">
                <a:solidFill>
                  <a:srgbClr val="000000"/>
                </a:solidFill>
                <a:latin typeface="Cambria"/>
              </a:rPr>
              <a:t>Hardware Setup</a:t>
            </a:r>
            <a:endParaRPr lang="en-US" altLang="en-US" sz="2400" b="1" strike="noStrike" spc="-1">
              <a:solidFill>
                <a:srgbClr val="000000"/>
              </a:solidFill>
              <a:latin typeface="Cambria"/>
            </a:endParaRPr>
          </a:p>
          <a:p>
            <a:pPr marL="457200" indent="-456565">
              <a:lnSpc>
                <a:spcPct val="100000"/>
              </a:lnSpc>
              <a:spcBef>
                <a:spcPts val="480"/>
              </a:spcBef>
              <a:buClr>
                <a:srgbClr val="000000"/>
              </a:buClr>
              <a:buFont typeface="Cambria"/>
              <a:buAutoNum type="romanLcPeriod"/>
            </a:pPr>
            <a:r>
              <a:rPr lang="en-US" sz="2400" b="0" strike="noStrike" spc="-1">
                <a:solidFill>
                  <a:srgbClr val="000000"/>
                </a:solidFill>
                <a:latin typeface="Cambria"/>
              </a:rPr>
              <a:t>WiFi</a:t>
            </a:r>
            <a:r>
              <a:rPr lang="en-US" altLang="en-US" sz="2400" b="0" strike="noStrike" spc="-1">
                <a:solidFill>
                  <a:srgbClr val="000000"/>
                </a:solidFill>
                <a:latin typeface="Cambria"/>
              </a:rPr>
              <a:t> remote control. </a:t>
            </a:r>
            <a:endParaRPr lang="en-US" altLang="en-US" sz="2400" b="0" strike="noStrike" spc="-1">
              <a:solidFill>
                <a:srgbClr val="000000"/>
              </a:solidFill>
              <a:latin typeface="Cambria"/>
            </a:endParaRPr>
          </a:p>
          <a:p>
            <a:pPr marL="635" indent="0">
              <a:lnSpc>
                <a:spcPct val="100000"/>
              </a:lnSpc>
              <a:spcBef>
                <a:spcPts val="480"/>
              </a:spcBef>
              <a:buClr>
                <a:srgbClr val="000000"/>
              </a:buClr>
              <a:buFont typeface="Cambria"/>
              <a:buNone/>
            </a:pPr>
            <a:endParaRPr lang="en-US" sz="2400" b="0" strike="noStrike" spc="-1">
              <a:solidFill>
                <a:srgbClr val="000000"/>
              </a:solidFill>
              <a:latin typeface="Cambria"/>
            </a:endParaRPr>
          </a:p>
          <a:p>
            <a:pPr marL="457835" indent="-457200">
              <a:lnSpc>
                <a:spcPct val="100000"/>
              </a:lnSpc>
              <a:spcBef>
                <a:spcPts val="480"/>
              </a:spcBef>
              <a:buClr>
                <a:srgbClr val="000000"/>
              </a:buClr>
              <a:buFont typeface="+mj-lt"/>
              <a:buAutoNum type="romanLcPeriod" startAt="2"/>
            </a:pPr>
            <a:r>
              <a:rPr lang="en-US" altLang="en-US" sz="2400" b="0" strike="noStrike" spc="-1">
                <a:solidFill>
                  <a:srgbClr val="000000"/>
                </a:solidFill>
                <a:latin typeface="Cambria"/>
              </a:rPr>
              <a:t>Real-time signal collection</a:t>
            </a:r>
            <a:r>
              <a:rPr lang="en-US" sz="2400" b="0" strike="noStrike" spc="-1">
                <a:solidFill>
                  <a:srgbClr val="000000"/>
                </a:solidFill>
                <a:latin typeface="Cambria"/>
              </a:rPr>
              <a:t>.</a:t>
            </a:r>
            <a:endParaRPr lang="en-US" sz="2400" b="0" strike="noStrike" spc="-1">
              <a:solidFill>
                <a:srgbClr val="000000"/>
              </a:solidFill>
              <a:latin typeface="Cambria"/>
            </a:endParaRPr>
          </a:p>
          <a:p>
            <a:pPr marL="635" indent="0">
              <a:lnSpc>
                <a:spcPct val="100000"/>
              </a:lnSpc>
              <a:spcBef>
                <a:spcPts val="480"/>
              </a:spcBef>
              <a:buClr>
                <a:srgbClr val="000000"/>
              </a:buClr>
              <a:buFont typeface="+mj-lt"/>
              <a:buNone/>
            </a:pPr>
            <a:endParaRPr lang="en-US" sz="2400" b="0" strike="noStrike" spc="-1">
              <a:solidFill>
                <a:srgbClr val="000000"/>
              </a:solidFill>
              <a:latin typeface="Cambria"/>
            </a:endParaRPr>
          </a:p>
          <a:p>
            <a:pPr marL="457835" indent="-457200">
              <a:lnSpc>
                <a:spcPct val="100000"/>
              </a:lnSpc>
              <a:spcBef>
                <a:spcPts val="480"/>
              </a:spcBef>
              <a:buClr>
                <a:srgbClr val="000000"/>
              </a:buClr>
              <a:buFont typeface="+mj-lt"/>
              <a:buAutoNum type="romanLcPeriod" startAt="3"/>
            </a:pPr>
            <a:endParaRPr 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2" name="Picture 1" descr="Screenshot from 2020-04-07 22-27-31"/>
          <p:cNvPicPr>
            <a:picLocks noChangeAspect="1"/>
          </p:cNvPicPr>
          <p:nvPr/>
        </p:nvPicPr>
        <p:blipFill>
          <a:blip r:embed="rId1"/>
          <a:stretch>
            <a:fillRect/>
          </a:stretch>
        </p:blipFill>
        <p:spPr>
          <a:xfrm>
            <a:off x="4773930" y="1277620"/>
            <a:ext cx="4199255" cy="3146425"/>
          </a:xfrm>
          <a:prstGeom prst="rect">
            <a:avLst/>
          </a:prstGeom>
        </p:spPr>
      </p:pic>
      <p:sp>
        <p:nvSpPr>
          <p:cNvPr id="3" name="CustomShape 5"/>
          <p:cNvSpPr/>
          <p:nvPr/>
        </p:nvSpPr>
        <p:spPr>
          <a:xfrm>
            <a:off x="8558530" y="4808855"/>
            <a:ext cx="577215"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en-US" sz="1400" b="0" strike="noStrike" spc="-1">
                <a:solidFill>
                  <a:srgbClr val="000000"/>
                </a:solidFill>
                <a:latin typeface="Cambria (本文)"/>
              </a:rPr>
              <a:t>１</a:t>
            </a:r>
            <a:r>
              <a:rPr lang="" altLang="en-US" sz="1400" b="0" strike="noStrike" spc="-1">
                <a:solidFill>
                  <a:srgbClr val="000000"/>
                </a:solidFill>
                <a:latin typeface="Cambria (本文)"/>
              </a:rPr>
              <a:t>０</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sz="3310" spc="-1">
                <a:solidFill>
                  <a:srgbClr val="004B8D"/>
                </a:solidFill>
                <a:latin typeface="Cambria"/>
                <a:sym typeface="+mn-ea"/>
              </a:rPr>
              <a:t>Video based Localization Data Labeling</a:t>
            </a:r>
            <a:endParaRPr lang="en-US" sz="3310" b="0" strike="noStrike" spc="-1">
              <a:solidFill>
                <a:srgbClr val="004B8D"/>
              </a:solidFill>
              <a:latin typeface="Cambria"/>
            </a:endParaRPr>
          </a:p>
        </p:txBody>
      </p:sp>
      <p:sp>
        <p:nvSpPr>
          <p:cNvPr id="157" name="TextShape 2"/>
          <p:cNvSpPr txBox="1"/>
          <p:nvPr/>
        </p:nvSpPr>
        <p:spPr>
          <a:xfrm>
            <a:off x="168910" y="1277620"/>
            <a:ext cx="4673600" cy="2894965"/>
          </a:xfrm>
          <a:prstGeom prst="rect">
            <a:avLst/>
          </a:prstGeom>
          <a:noFill/>
          <a:ln>
            <a:noFill/>
          </a:ln>
        </p:spPr>
        <p:txBody>
          <a:bodyPr>
            <a:normAutofit fontScale="90000"/>
          </a:bodyPr>
          <a:p>
            <a:pPr marL="343535" indent="-342900">
              <a:lnSpc>
                <a:spcPct val="100000"/>
              </a:lnSpc>
              <a:spcBef>
                <a:spcPts val="480"/>
              </a:spcBef>
              <a:buClr>
                <a:srgbClr val="000000"/>
              </a:buClr>
              <a:buFont typeface="Arial" panose="02080604020202020204" pitchFamily="34" charset="0"/>
              <a:buChar char="•"/>
            </a:pPr>
            <a:r>
              <a:rPr lang="en-US" altLang="en-US" sz="2400" b="1" strike="noStrike" spc="-1">
                <a:solidFill>
                  <a:srgbClr val="000000"/>
                </a:solidFill>
                <a:latin typeface="Cambria"/>
              </a:rPr>
              <a:t>Signal Receiver Detection</a:t>
            </a:r>
            <a:endParaRPr lang="en-US" altLang="en-US" sz="2400" b="1" strike="noStrike" spc="-1">
              <a:solidFill>
                <a:srgbClr val="000000"/>
              </a:solidFill>
              <a:latin typeface="Cambria"/>
            </a:endParaRPr>
          </a:p>
          <a:p>
            <a:pPr marL="457200" indent="-456565">
              <a:lnSpc>
                <a:spcPct val="100000"/>
              </a:lnSpc>
              <a:spcBef>
                <a:spcPts val="480"/>
              </a:spcBef>
              <a:buClr>
                <a:srgbClr val="000000"/>
              </a:buClr>
              <a:buFont typeface="Cambria"/>
              <a:buAutoNum type="romanLcPeriod"/>
            </a:pPr>
            <a:r>
              <a:rPr lang="en-US" sz="2400" spc="-1">
                <a:solidFill>
                  <a:srgbClr val="000000"/>
                </a:solidFill>
                <a:latin typeface="Cambria"/>
                <a:sym typeface="+mn-ea"/>
              </a:rPr>
              <a:t>Object Detection Algorithm(YOLOv3)</a:t>
            </a:r>
            <a:r>
              <a:rPr lang="en-US" altLang="en-US" sz="2400" spc="-1">
                <a:solidFill>
                  <a:srgbClr val="000000"/>
                </a:solidFill>
                <a:latin typeface="Cambria"/>
                <a:sym typeface="+mn-ea"/>
              </a:rPr>
              <a:t>.</a:t>
            </a:r>
            <a:endParaRPr lang="en-US" sz="2400" b="0" strike="noStrike" spc="-1">
              <a:solidFill>
                <a:srgbClr val="000000"/>
              </a:solidFill>
              <a:latin typeface="Cambria"/>
            </a:endParaRPr>
          </a:p>
          <a:p>
            <a:pPr marL="635" indent="0">
              <a:lnSpc>
                <a:spcPct val="100000"/>
              </a:lnSpc>
              <a:spcBef>
                <a:spcPts val="480"/>
              </a:spcBef>
              <a:buClr>
                <a:srgbClr val="000000"/>
              </a:buClr>
              <a:buFont typeface="Cambria"/>
              <a:buNone/>
            </a:pPr>
            <a:endParaRPr lang="en-US" sz="2400" b="0" strike="noStrike" spc="-1">
              <a:solidFill>
                <a:srgbClr val="000000"/>
              </a:solidFill>
              <a:latin typeface="Cambria"/>
            </a:endParaRPr>
          </a:p>
          <a:p>
            <a:pPr marL="457835" indent="-457200">
              <a:lnSpc>
                <a:spcPct val="100000"/>
              </a:lnSpc>
              <a:spcBef>
                <a:spcPts val="480"/>
              </a:spcBef>
              <a:buClr>
                <a:srgbClr val="000000"/>
              </a:buClr>
              <a:buFont typeface="+mj-lt"/>
              <a:buAutoNum type="romanLcPeriod" startAt="2"/>
            </a:pPr>
            <a:r>
              <a:rPr lang="en-US" altLang="en-US" sz="2400" b="0" strike="noStrike" spc="-1">
                <a:solidFill>
                  <a:srgbClr val="000000"/>
                </a:solidFill>
                <a:latin typeface="Cambria"/>
              </a:rPr>
              <a:t>Training data labeling</a:t>
            </a:r>
            <a:r>
              <a:rPr lang="en-US" sz="2400" b="0" strike="noStrike" spc="-1">
                <a:solidFill>
                  <a:srgbClr val="000000"/>
                </a:solidFill>
                <a:latin typeface="Cambria"/>
              </a:rPr>
              <a:t>.</a:t>
            </a:r>
            <a:endParaRPr lang="en-US" sz="2400" b="0" strike="noStrike" spc="-1">
              <a:solidFill>
                <a:srgbClr val="000000"/>
              </a:solidFill>
              <a:latin typeface="Cambria"/>
            </a:endParaRPr>
          </a:p>
          <a:p>
            <a:pPr marL="635" indent="0">
              <a:lnSpc>
                <a:spcPct val="100000"/>
              </a:lnSpc>
              <a:spcBef>
                <a:spcPts val="480"/>
              </a:spcBef>
              <a:buClr>
                <a:srgbClr val="000000"/>
              </a:buClr>
              <a:buFont typeface="+mj-lt"/>
              <a:buNone/>
            </a:pPr>
            <a:endParaRPr lang="en-US" sz="2400" b="0" strike="noStrike" spc="-1">
              <a:solidFill>
                <a:srgbClr val="000000"/>
              </a:solidFill>
              <a:latin typeface="Cambria"/>
            </a:endParaRPr>
          </a:p>
          <a:p>
            <a:pPr marL="457835" indent="-457200">
              <a:lnSpc>
                <a:spcPct val="100000"/>
              </a:lnSpc>
              <a:spcBef>
                <a:spcPts val="480"/>
              </a:spcBef>
              <a:buClr>
                <a:srgbClr val="000000"/>
              </a:buClr>
              <a:buFont typeface="+mj-lt"/>
              <a:buAutoNum type="romanLcPeriod" startAt="3"/>
            </a:pPr>
            <a:r>
              <a:rPr lang="en-US" altLang="en-US" sz="2400" b="0" strike="noStrike" spc="-1">
                <a:solidFill>
                  <a:srgbClr val="000000"/>
                </a:solidFill>
                <a:latin typeface="Cambria"/>
              </a:rPr>
              <a:t>Real-time receiver detection</a:t>
            </a:r>
            <a:r>
              <a:rPr lang="en-US" sz="2400" b="0" strike="noStrike" spc="-1">
                <a:solidFill>
                  <a:srgbClr val="000000"/>
                </a:solidFill>
                <a:latin typeface="Cambria"/>
              </a:rPr>
              <a:t>.</a:t>
            </a:r>
            <a:endParaRPr 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163" name="Picture 5"/>
          <p:cNvPicPr/>
          <p:nvPr/>
        </p:nvPicPr>
        <p:blipFill>
          <a:blip r:embed="rId1"/>
          <a:stretch>
            <a:fillRect/>
          </a:stretch>
        </p:blipFill>
        <p:spPr>
          <a:xfrm>
            <a:off x="5038090" y="880110"/>
            <a:ext cx="3651885" cy="1682115"/>
          </a:xfrm>
          <a:prstGeom prst="rect">
            <a:avLst/>
          </a:prstGeom>
          <a:ln>
            <a:noFill/>
          </a:ln>
        </p:spPr>
      </p:pic>
      <p:pic>
        <p:nvPicPr>
          <p:cNvPr id="4" name="Picture 3" descr="6_test"/>
          <p:cNvPicPr>
            <a:picLocks noChangeAspect="1"/>
          </p:cNvPicPr>
          <p:nvPr/>
        </p:nvPicPr>
        <p:blipFill>
          <a:blip r:embed="rId2"/>
          <a:stretch>
            <a:fillRect/>
          </a:stretch>
        </p:blipFill>
        <p:spPr>
          <a:xfrm>
            <a:off x="5038725" y="2706370"/>
            <a:ext cx="3651250" cy="1971675"/>
          </a:xfrm>
          <a:prstGeom prst="rect">
            <a:avLst/>
          </a:prstGeom>
        </p:spPr>
      </p:pic>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en-US" sz="1400" b="0" strike="noStrike" spc="-1">
                <a:solidFill>
                  <a:srgbClr val="000000"/>
                </a:solidFill>
                <a:latin typeface="Cambria (本文)"/>
              </a:rPr>
              <a:t>１</a:t>
            </a:r>
            <a:r>
              <a:rPr lang="" altLang="en-US" sz="1400" b="0" strike="noStrike" spc="-1">
                <a:solidFill>
                  <a:srgbClr val="000000"/>
                </a:solidFill>
                <a:latin typeface="Cambria (本文)"/>
              </a:rPr>
              <a:t>１</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sz="3310" spc="-1">
                <a:solidFill>
                  <a:srgbClr val="004B8D"/>
                </a:solidFill>
                <a:latin typeface="Cambria"/>
                <a:sym typeface="+mn-ea"/>
              </a:rPr>
              <a:t>Video based Localization Data Labeling</a:t>
            </a:r>
            <a:endParaRPr lang="en-US" sz="3310" b="0" strike="noStrike" spc="-1">
              <a:solidFill>
                <a:srgbClr val="004B8D"/>
              </a:solidFill>
              <a:latin typeface="Cambria"/>
            </a:endParaRPr>
          </a:p>
        </p:txBody>
      </p:sp>
      <p:sp>
        <p:nvSpPr>
          <p:cNvPr id="157" name="TextShape 2"/>
          <p:cNvSpPr txBox="1"/>
          <p:nvPr/>
        </p:nvSpPr>
        <p:spPr>
          <a:xfrm>
            <a:off x="612775" y="1032510"/>
            <a:ext cx="8283575" cy="883285"/>
          </a:xfrm>
          <a:prstGeom prst="rect">
            <a:avLst/>
          </a:prstGeom>
          <a:noFill/>
          <a:ln>
            <a:noFill/>
          </a:ln>
        </p:spPr>
        <p:txBody>
          <a:bodyPr>
            <a:normAutofit fontScale="70000"/>
          </a:bodyPr>
          <a:p>
            <a:pPr marL="343535" indent="-342900">
              <a:lnSpc>
                <a:spcPct val="100000"/>
              </a:lnSpc>
              <a:spcBef>
                <a:spcPts val="480"/>
              </a:spcBef>
              <a:buClr>
                <a:srgbClr val="000000"/>
              </a:buClr>
              <a:buFont typeface="Arial" panose="02080604020202020204" pitchFamily="34" charset="0"/>
              <a:buChar char="•"/>
            </a:pPr>
            <a:r>
              <a:rPr lang="en-US" altLang="en-US" sz="2400" b="1" strike="noStrike" spc="-1">
                <a:solidFill>
                  <a:srgbClr val="000000"/>
                </a:solidFill>
                <a:latin typeface="Cambria"/>
              </a:rPr>
              <a:t>Receiver Position Estimation</a:t>
            </a:r>
            <a:endParaRPr lang="en-US" altLang="en-US" sz="2400" b="1" strike="noStrike" spc="-1">
              <a:solidFill>
                <a:srgbClr val="000000"/>
              </a:solidFill>
              <a:latin typeface="Cambria"/>
            </a:endParaRPr>
          </a:p>
          <a:p>
            <a:pPr marL="635" indent="0">
              <a:lnSpc>
                <a:spcPct val="100000"/>
              </a:lnSpc>
              <a:spcBef>
                <a:spcPts val="480"/>
              </a:spcBef>
              <a:buClr>
                <a:srgbClr val="000000"/>
              </a:buClr>
              <a:buFont typeface="+mj-lt"/>
              <a:buNone/>
            </a:pPr>
            <a:r>
              <a:rPr lang="en-US" altLang="en-US" sz="2400" spc="-1">
                <a:solidFill>
                  <a:srgbClr val="000000"/>
                </a:solidFill>
                <a:latin typeface="Cambria"/>
                <a:sym typeface="+mn-ea"/>
              </a:rPr>
              <a:t>i. </a:t>
            </a:r>
            <a:r>
              <a:rPr lang="en-US" sz="2400" spc="-1">
                <a:solidFill>
                  <a:srgbClr val="000000"/>
                </a:solidFill>
                <a:latin typeface="Cambria"/>
                <a:sym typeface="+mn-ea"/>
              </a:rPr>
              <a:t>Canny Edge Detection</a:t>
            </a:r>
            <a:r>
              <a:rPr lang="en-US" altLang="en-US" sz="2400" b="1" spc="-1">
                <a:solidFill>
                  <a:srgbClr val="000000"/>
                </a:solidFill>
                <a:latin typeface="Cambria"/>
                <a:sym typeface="+mn-ea"/>
              </a:rPr>
              <a:t>.</a:t>
            </a:r>
            <a:r>
              <a:rPr lang="en-US" sz="2400" b="1" spc="-1">
                <a:solidFill>
                  <a:srgbClr val="000000"/>
                </a:solidFill>
                <a:latin typeface="Cambria"/>
                <a:sym typeface="+mn-ea"/>
              </a:rPr>
              <a:t>    </a:t>
            </a:r>
            <a:r>
              <a:rPr lang="en-US" sz="2400" spc="-1">
                <a:solidFill>
                  <a:srgbClr val="000000"/>
                </a:solidFill>
                <a:latin typeface="Cambria"/>
                <a:sym typeface="+mn-ea"/>
              </a:rPr>
              <a:t>                 </a:t>
            </a:r>
            <a:r>
              <a:rPr lang="en-US" altLang="en-US" sz="2400" spc="-1">
                <a:solidFill>
                  <a:srgbClr val="000000"/>
                </a:solidFill>
                <a:latin typeface="Cambria"/>
                <a:sym typeface="+mn-ea"/>
              </a:rPr>
              <a:t>	ii. </a:t>
            </a:r>
            <a:r>
              <a:rPr lang="en-US" sz="2400" spc="-1">
                <a:solidFill>
                  <a:srgbClr val="000000"/>
                </a:solidFill>
                <a:latin typeface="Cambria"/>
                <a:sym typeface="+mn-ea"/>
              </a:rPr>
              <a:t>Perspective Transformation</a:t>
            </a:r>
            <a:r>
              <a:rPr lang="en-US" altLang="en-US" sz="2400" spc="-1">
                <a:solidFill>
                  <a:srgbClr val="000000"/>
                </a:solidFill>
                <a:latin typeface="Cambria"/>
                <a:sym typeface="+mn-ea"/>
              </a:rPr>
              <a:t>.</a:t>
            </a:r>
            <a:endParaRPr lang="en-US" sz="2400" strike="noStrike" spc="-1">
              <a:solidFill>
                <a:srgbClr val="000000"/>
              </a:solidFill>
              <a:latin typeface="Cambria"/>
            </a:endParaRPr>
          </a:p>
          <a:p>
            <a:pPr marL="635" indent="0">
              <a:lnSpc>
                <a:spcPct val="100000"/>
              </a:lnSpc>
              <a:spcBef>
                <a:spcPts val="480"/>
              </a:spcBef>
              <a:buClr>
                <a:srgbClr val="000000"/>
              </a:buClr>
              <a:buFont typeface="Cambria"/>
              <a:buNone/>
            </a:pPr>
            <a:endParaRPr lang="en-US" sz="2400" b="0" strike="noStrike" spc="-1">
              <a:solidFill>
                <a:srgbClr val="000000"/>
              </a:solidFill>
              <a:latin typeface="Cambria"/>
            </a:endParaRPr>
          </a:p>
          <a:p>
            <a:pPr marL="635" indent="0">
              <a:lnSpc>
                <a:spcPct val="100000"/>
              </a:lnSpc>
              <a:spcBef>
                <a:spcPts val="480"/>
              </a:spcBef>
              <a:buClr>
                <a:srgbClr val="000000"/>
              </a:buClr>
              <a:buFont typeface="+mj-lt"/>
              <a:buNone/>
            </a:pPr>
            <a:endParaRPr 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173" name="Picture 7"/>
          <p:cNvPicPr/>
          <p:nvPr/>
        </p:nvPicPr>
        <p:blipFill>
          <a:blip r:embed="rId1"/>
          <a:stretch>
            <a:fillRect/>
          </a:stretch>
        </p:blipFill>
        <p:spPr>
          <a:xfrm>
            <a:off x="612775" y="1724025"/>
            <a:ext cx="3910965" cy="2943860"/>
          </a:xfrm>
          <a:prstGeom prst="rect">
            <a:avLst/>
          </a:prstGeom>
          <a:ln>
            <a:noFill/>
          </a:ln>
        </p:spPr>
      </p:pic>
      <p:pic>
        <p:nvPicPr>
          <p:cNvPr id="2" name="Picture 1" descr="Screenshot from 2020-04-07 22-58-57"/>
          <p:cNvPicPr>
            <a:picLocks noChangeAspect="1"/>
          </p:cNvPicPr>
          <p:nvPr/>
        </p:nvPicPr>
        <p:blipFill>
          <a:blip r:embed="rId2"/>
          <a:stretch>
            <a:fillRect/>
          </a:stretch>
        </p:blipFill>
        <p:spPr>
          <a:xfrm>
            <a:off x="5173980" y="1724025"/>
            <a:ext cx="3445510" cy="2943860"/>
          </a:xfrm>
          <a:prstGeom prst="rect">
            <a:avLst/>
          </a:prstGeom>
        </p:spPr>
      </p:pic>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en-US" sz="1400" b="0" strike="noStrike" spc="-1">
                <a:solidFill>
                  <a:srgbClr val="000000"/>
                </a:solidFill>
                <a:latin typeface="Cambria (本文)"/>
              </a:rPr>
              <a:t>１</a:t>
            </a:r>
            <a:r>
              <a:rPr lang="" altLang="en-US" sz="1400" b="0" strike="noStrike" spc="-1">
                <a:solidFill>
                  <a:srgbClr val="000000"/>
                </a:solidFill>
                <a:latin typeface="Cambria (本文)"/>
              </a:rPr>
              <a:t>２</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sz="3310" spc="-1">
                <a:solidFill>
                  <a:srgbClr val="004B8D"/>
                </a:solidFill>
                <a:latin typeface="Cambria"/>
                <a:sym typeface="+mn-ea"/>
              </a:rPr>
              <a:t>Video based Localization Data Labeling</a:t>
            </a:r>
            <a:endParaRPr lang="en-US" sz="3310" b="0" strike="noStrike" spc="-1">
              <a:solidFill>
                <a:srgbClr val="004B8D"/>
              </a:solidFill>
              <a:latin typeface="Cambria"/>
            </a:endParaRPr>
          </a:p>
        </p:txBody>
      </p:sp>
      <p:sp>
        <p:nvSpPr>
          <p:cNvPr id="157" name="TextShape 2"/>
          <p:cNvSpPr txBox="1"/>
          <p:nvPr/>
        </p:nvSpPr>
        <p:spPr>
          <a:xfrm>
            <a:off x="509905" y="1032510"/>
            <a:ext cx="8283575" cy="883285"/>
          </a:xfrm>
          <a:prstGeom prst="rect">
            <a:avLst/>
          </a:prstGeom>
          <a:noFill/>
          <a:ln>
            <a:noFill/>
          </a:ln>
        </p:spPr>
        <p:txBody>
          <a:bodyPr>
            <a:normAutofit fontScale="80000"/>
          </a:bodyPr>
          <a:p>
            <a:pPr marL="343535" indent="-342900">
              <a:lnSpc>
                <a:spcPct val="100000"/>
              </a:lnSpc>
              <a:spcBef>
                <a:spcPts val="480"/>
              </a:spcBef>
              <a:buClr>
                <a:srgbClr val="000000"/>
              </a:buClr>
              <a:buFont typeface="Arial" panose="02080604020202020204" pitchFamily="34" charset="0"/>
              <a:buChar char="•"/>
            </a:pPr>
            <a:r>
              <a:rPr lang="en-US" altLang="en-US" sz="2400" b="1" strike="noStrike" spc="-1">
                <a:solidFill>
                  <a:srgbClr val="000000"/>
                </a:solidFill>
                <a:latin typeface="Cambria"/>
              </a:rPr>
              <a:t>Receiver Position Estimation</a:t>
            </a:r>
            <a:endParaRPr lang="en-US" altLang="en-US" sz="2400" b="1" strike="noStrike" spc="-1">
              <a:solidFill>
                <a:srgbClr val="000000"/>
              </a:solidFill>
              <a:latin typeface="Cambria"/>
            </a:endParaRPr>
          </a:p>
          <a:p>
            <a:pPr marL="635" indent="0">
              <a:lnSpc>
                <a:spcPct val="100000"/>
              </a:lnSpc>
              <a:spcBef>
                <a:spcPts val="480"/>
              </a:spcBef>
              <a:buClr>
                <a:srgbClr val="000000"/>
              </a:buClr>
              <a:buFont typeface="+mj-lt"/>
              <a:buNone/>
            </a:pPr>
            <a:r>
              <a:rPr lang="en-US" altLang="en-US" sz="2400" spc="-1">
                <a:solidFill>
                  <a:srgbClr val="000000"/>
                </a:solidFill>
                <a:latin typeface="Cambria"/>
                <a:sym typeface="+mn-ea"/>
              </a:rPr>
              <a:t>i. View plane transformation.</a:t>
            </a:r>
            <a:r>
              <a:rPr lang="en-US" sz="2400" spc="-1">
                <a:solidFill>
                  <a:srgbClr val="000000"/>
                </a:solidFill>
                <a:latin typeface="Cambria"/>
                <a:sym typeface="+mn-ea"/>
              </a:rPr>
              <a:t> </a:t>
            </a:r>
            <a:r>
              <a:rPr lang="en-US" sz="2400" b="1" spc="-1">
                <a:solidFill>
                  <a:srgbClr val="000000"/>
                </a:solidFill>
                <a:latin typeface="Cambria"/>
                <a:sym typeface="+mn-ea"/>
              </a:rPr>
              <a:t> </a:t>
            </a:r>
            <a:r>
              <a:rPr lang="en-US" sz="2400" spc="-1">
                <a:solidFill>
                  <a:srgbClr val="000000"/>
                </a:solidFill>
                <a:latin typeface="Cambria"/>
                <a:sym typeface="+mn-ea"/>
              </a:rPr>
              <a:t>                </a:t>
            </a:r>
            <a:r>
              <a:rPr lang="en-US" altLang="en-US" sz="2400" spc="-1">
                <a:solidFill>
                  <a:srgbClr val="000000"/>
                </a:solidFill>
                <a:latin typeface="Cambria"/>
                <a:sym typeface="+mn-ea"/>
              </a:rPr>
              <a:t>ii. </a:t>
            </a:r>
            <a:r>
              <a:rPr lang="en-US" sz="2400" spc="-1">
                <a:solidFill>
                  <a:srgbClr val="000000"/>
                </a:solidFill>
                <a:latin typeface="Cambria"/>
                <a:sym typeface="+mn-ea"/>
              </a:rPr>
              <a:t>Real </a:t>
            </a:r>
            <a:r>
              <a:rPr lang="en-US" altLang="en-US" sz="2400" spc="-1">
                <a:solidFill>
                  <a:srgbClr val="000000"/>
                </a:solidFill>
                <a:latin typeface="Cambria"/>
                <a:sym typeface="+mn-ea"/>
              </a:rPr>
              <a:t>r</a:t>
            </a:r>
            <a:r>
              <a:rPr lang="en-US" sz="2400" spc="-1">
                <a:solidFill>
                  <a:srgbClr val="000000"/>
                </a:solidFill>
                <a:latin typeface="Cambria"/>
                <a:sym typeface="+mn-ea"/>
              </a:rPr>
              <a:t>atio </a:t>
            </a:r>
            <a:r>
              <a:rPr lang="en-US" altLang="en-US" sz="2400" spc="-1">
                <a:solidFill>
                  <a:srgbClr val="000000"/>
                </a:solidFill>
                <a:latin typeface="Cambria"/>
                <a:sym typeface="+mn-ea"/>
              </a:rPr>
              <a:t>c</a:t>
            </a:r>
            <a:r>
              <a:rPr lang="en-US" sz="2400" spc="-1">
                <a:solidFill>
                  <a:srgbClr val="000000"/>
                </a:solidFill>
                <a:latin typeface="Cambria"/>
                <a:sym typeface="+mn-ea"/>
              </a:rPr>
              <a:t>onversion</a:t>
            </a:r>
            <a:r>
              <a:rPr lang="en-US" altLang="en-US" sz="2400" spc="-1">
                <a:solidFill>
                  <a:srgbClr val="000000"/>
                </a:solidFill>
                <a:latin typeface="Cambria"/>
                <a:sym typeface="+mn-ea"/>
              </a:rPr>
              <a:t>.</a:t>
            </a:r>
            <a:endParaRPr lang="en-US" sz="2400" strike="noStrike" spc="-1">
              <a:solidFill>
                <a:srgbClr val="000000"/>
              </a:solidFill>
              <a:latin typeface="Cambria"/>
            </a:endParaRPr>
          </a:p>
          <a:p>
            <a:pPr marL="635" indent="0">
              <a:lnSpc>
                <a:spcPct val="100000"/>
              </a:lnSpc>
              <a:spcBef>
                <a:spcPts val="480"/>
              </a:spcBef>
              <a:buClr>
                <a:srgbClr val="000000"/>
              </a:buClr>
              <a:buFont typeface="Cambria"/>
              <a:buNone/>
            </a:pPr>
            <a:endParaRPr lang="en-US" sz="2400" b="0" strike="noStrike" spc="-1">
              <a:solidFill>
                <a:srgbClr val="000000"/>
              </a:solidFill>
              <a:latin typeface="Cambria"/>
            </a:endParaRPr>
          </a:p>
          <a:p>
            <a:pPr marL="635" indent="0">
              <a:lnSpc>
                <a:spcPct val="100000"/>
              </a:lnSpc>
              <a:spcBef>
                <a:spcPts val="480"/>
              </a:spcBef>
              <a:buClr>
                <a:srgbClr val="000000"/>
              </a:buClr>
              <a:buFont typeface="+mj-lt"/>
              <a:buNone/>
            </a:pPr>
            <a:endParaRPr 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2" name="Picture 1" descr="Screenshot from 2020-04-07 22-58-57"/>
          <p:cNvPicPr>
            <a:picLocks noChangeAspect="1"/>
          </p:cNvPicPr>
          <p:nvPr/>
        </p:nvPicPr>
        <p:blipFill>
          <a:blip r:embed="rId1"/>
          <a:stretch>
            <a:fillRect/>
          </a:stretch>
        </p:blipFill>
        <p:spPr>
          <a:xfrm>
            <a:off x="612775" y="1698625"/>
            <a:ext cx="3445510" cy="2943860"/>
          </a:xfrm>
          <a:prstGeom prst="rect">
            <a:avLst/>
          </a:prstGeom>
        </p:spPr>
      </p:pic>
      <p:pic>
        <p:nvPicPr>
          <p:cNvPr id="3" name="Picture 2" descr="Screenshot from 2020-04-07 23-08-57"/>
          <p:cNvPicPr>
            <a:picLocks noChangeAspect="1"/>
          </p:cNvPicPr>
          <p:nvPr/>
        </p:nvPicPr>
        <p:blipFill>
          <a:blip r:embed="rId2"/>
          <a:stretch>
            <a:fillRect/>
          </a:stretch>
        </p:blipFill>
        <p:spPr>
          <a:xfrm>
            <a:off x="5296535" y="1673225"/>
            <a:ext cx="3496945" cy="2994660"/>
          </a:xfrm>
          <a:prstGeom prst="rect">
            <a:avLst/>
          </a:prstGeom>
        </p:spPr>
      </p:pic>
      <p:sp>
        <p:nvSpPr>
          <p:cNvPr id="4"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en-US" sz="1400" b="0" strike="noStrike" spc="-1">
                <a:solidFill>
                  <a:srgbClr val="000000"/>
                </a:solidFill>
                <a:latin typeface="Cambria (本文)"/>
              </a:rPr>
              <a:t>１</a:t>
            </a:r>
            <a:r>
              <a:rPr lang="" altLang="en-US" sz="1400" b="0" strike="noStrike" spc="-1">
                <a:solidFill>
                  <a:srgbClr val="000000"/>
                </a:solidFill>
                <a:latin typeface="Cambria (本文)"/>
              </a:rPr>
              <a:t>３</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457200" y="3308400"/>
            <a:ext cx="8037000" cy="1022040"/>
          </a:xfrm>
          <a:prstGeom prst="rect">
            <a:avLst/>
          </a:prstGeom>
          <a:noFill/>
          <a:ln>
            <a:noFill/>
          </a:ln>
        </p:spPr>
        <p:txBody>
          <a:bodyPr>
            <a:normAutofit fontScale="25000"/>
          </a:bodyPr>
          <a:p>
            <a:pPr marL="0" lvl="1">
              <a:lnSpc>
                <a:spcPct val="100000"/>
              </a:lnSpc>
            </a:pPr>
            <a:r>
              <a:rPr lang="en-US" sz="9600" b="1" cap="all" spc="-1">
                <a:solidFill>
                  <a:srgbClr val="004B8D"/>
                </a:solidFill>
                <a:latin typeface="Cambria"/>
                <a:sym typeface="+mn-ea"/>
              </a:rPr>
              <a:t>Single Source Wi-Fi based Localization</a:t>
            </a:r>
            <a:endParaRPr lang="en-US" sz="9600" b="1" cap="all" spc="-1">
              <a:solidFill>
                <a:srgbClr val="004B8D"/>
              </a:solidFill>
              <a:latin typeface="Cambria"/>
              <a:sym typeface="+mn-ea"/>
            </a:endParaRPr>
          </a:p>
          <a:p>
            <a:pPr>
              <a:lnSpc>
                <a:spcPct val="100000"/>
              </a:lnSpc>
            </a:pPr>
            <a:br>
              <a:rPr lang="en-US" sz="3010" b="1" strike="noStrike" cap="all" spc="-1">
                <a:solidFill>
                  <a:srgbClr val="004B8D"/>
                </a:solidFill>
                <a:latin typeface="Cambria"/>
              </a:rPr>
            </a:br>
            <a:endParaRPr lang="en-US" sz="3010" b="0" strike="noStrike" spc="-1">
              <a:solidFill>
                <a:srgbClr val="000000"/>
              </a:solidFill>
              <a:latin typeface="Cambria"/>
            </a:endParaRPr>
          </a:p>
        </p:txBody>
      </p:sp>
      <p:sp>
        <p:nvSpPr>
          <p:cNvPr id="154" name="TextShape 2"/>
          <p:cNvSpPr txBox="1"/>
          <p:nvPr/>
        </p:nvSpPr>
        <p:spPr>
          <a:xfrm>
            <a:off x="168910" y="2101215"/>
            <a:ext cx="8936990" cy="1207135"/>
          </a:xfrm>
          <a:prstGeom prst="rect">
            <a:avLst/>
          </a:prstGeom>
          <a:noFill/>
          <a:ln>
            <a:noFill/>
          </a:ln>
        </p:spPr>
        <p:txBody>
          <a:bodyPr anchor="b">
            <a:normAutofit fontScale="90000" lnSpcReduction="20000"/>
          </a:bodyPr>
          <a:p>
            <a:pPr marL="343535" lvl="1" indent="0" algn="l">
              <a:lnSpc>
                <a:spcPct val="100000"/>
              </a:lnSpc>
              <a:spcBef>
                <a:spcPts val="320"/>
              </a:spcBef>
              <a:buFont typeface="Arial"/>
              <a:buNone/>
            </a:pPr>
            <a:r>
              <a:rPr lang="en-US" sz="1600" spc="-1">
                <a:solidFill>
                  <a:srgbClr val="8B8B8B"/>
                </a:solidFill>
                <a:latin typeface="Cambria"/>
                <a:sym typeface="+mn-ea"/>
              </a:rPr>
              <a:t>Single Source Wi-Fi Signal Collection</a:t>
            </a:r>
            <a:endParaRPr lang="en-US" sz="1600" spc="-1">
              <a:solidFill>
                <a:srgbClr val="8B8B8B"/>
              </a:solidFill>
              <a:latin typeface="Cambria"/>
              <a:sym typeface="+mn-ea"/>
            </a:endParaRPr>
          </a:p>
          <a:p>
            <a:pPr marL="343535" lvl="1" indent="0" algn="l">
              <a:lnSpc>
                <a:spcPct val="100000"/>
              </a:lnSpc>
              <a:spcBef>
                <a:spcPts val="320"/>
              </a:spcBef>
              <a:buFont typeface="Arial"/>
              <a:buNone/>
            </a:pPr>
            <a:r>
              <a:rPr lang="en-US" sz="1600" spc="-1">
                <a:solidFill>
                  <a:srgbClr val="8B8B8B"/>
                </a:solidFill>
                <a:latin typeface="Cambria"/>
                <a:sym typeface="+mn-ea"/>
              </a:rPr>
              <a:t>Signal Data Preprocessing</a:t>
            </a:r>
            <a:endParaRPr lang="en-US" sz="1600" spc="-1">
              <a:solidFill>
                <a:srgbClr val="8B8B8B"/>
              </a:solidFill>
              <a:latin typeface="Cambria"/>
              <a:sym typeface="+mn-ea"/>
            </a:endParaRPr>
          </a:p>
          <a:p>
            <a:pPr marL="343535" lvl="1" indent="0" algn="l">
              <a:lnSpc>
                <a:spcPct val="100000"/>
              </a:lnSpc>
              <a:spcBef>
                <a:spcPts val="320"/>
              </a:spcBef>
              <a:buFont typeface="Arial"/>
              <a:buNone/>
            </a:pPr>
            <a:r>
              <a:rPr lang="en-US" sz="1600" spc="-1">
                <a:solidFill>
                  <a:srgbClr val="8B8B8B"/>
                </a:solidFill>
                <a:latin typeface="Cambria"/>
                <a:sym typeface="+mn-ea"/>
              </a:rPr>
              <a:t>Parallel Learning Convolutional Long Short Term Memory Network for Localization</a:t>
            </a:r>
            <a:endParaRPr lang="en-US" sz="1600" spc="-1">
              <a:solidFill>
                <a:srgbClr val="8B8B8B"/>
              </a:solidFill>
              <a:latin typeface="Cambria"/>
              <a:sym typeface="+mn-ea"/>
            </a:endParaRPr>
          </a:p>
          <a:p>
            <a:pPr marL="343535" lvl="1" indent="0" algn="l">
              <a:lnSpc>
                <a:spcPct val="100000"/>
              </a:lnSpc>
              <a:spcBef>
                <a:spcPts val="320"/>
              </a:spcBef>
              <a:buFont typeface="Arial"/>
              <a:buNone/>
            </a:pPr>
            <a:r>
              <a:rPr lang="en-US" sz="1600" spc="-1">
                <a:solidFill>
                  <a:srgbClr val="8B8B8B"/>
                </a:solidFill>
                <a:latin typeface="Cambria"/>
                <a:sym typeface="+mn-ea"/>
              </a:rPr>
              <a:t>Adaptive Thresholded &amp; Stacked Voting Scheme</a:t>
            </a:r>
            <a:endParaRPr lang="en-US" sz="1600" spc="-1">
              <a:solidFill>
                <a:srgbClr val="8B8B8B"/>
              </a:solidFill>
              <a:latin typeface="Cambria"/>
              <a:sym typeface="+mn-ea"/>
            </a:endParaRPr>
          </a:p>
          <a:p>
            <a:pPr marL="343535" lvl="1" indent="0" algn="l">
              <a:lnSpc>
                <a:spcPct val="100000"/>
              </a:lnSpc>
              <a:spcBef>
                <a:spcPts val="320"/>
              </a:spcBef>
              <a:buFont typeface="Arial"/>
              <a:buNone/>
            </a:pPr>
            <a:r>
              <a:rPr lang="en-US" altLang="en-US" sz="1600" spc="-1">
                <a:solidFill>
                  <a:srgbClr val="8B8B8B"/>
                </a:solidFill>
                <a:latin typeface="Cambria"/>
                <a:sym typeface="+mn-ea"/>
              </a:rPr>
              <a:t>Evaluation Results</a:t>
            </a:r>
            <a:endParaRPr lang="en-US" altLang="en-US" sz="1600" spc="-1">
              <a:solidFill>
                <a:srgbClr val="8B8B8B"/>
              </a:solidFill>
              <a:latin typeface="Cambria"/>
              <a:sym typeface="+mn-ea"/>
            </a:endParaRPr>
          </a:p>
        </p:txBody>
      </p:sp>
      <p:sp>
        <p:nvSpPr>
          <p:cNvPr id="155" name="TextShape 3"/>
          <p:cNvSpPr txBox="1"/>
          <p:nvPr/>
        </p:nvSpPr>
        <p:spPr>
          <a:xfrm>
            <a:off x="6553080" y="4771800"/>
            <a:ext cx="2133360" cy="273600"/>
          </a:xfrm>
          <a:prstGeom prst="rect">
            <a:avLst/>
          </a:prstGeom>
          <a:noFill/>
          <a:ln>
            <a:noFill/>
          </a:ln>
        </p:spPr>
        <p:txBody>
          <a:bodyPr anchor="ctr"/>
          <a:p>
            <a:endParaRPr lang="en-US" sz="2400" b="0" strike="noStrike" spc="-1">
              <a:latin typeface="Times New Roman"/>
            </a:endParaRPr>
          </a:p>
        </p:txBody>
      </p:sp>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en-US" sz="1400" b="0" strike="noStrike" spc="-1">
                <a:solidFill>
                  <a:srgbClr val="000000"/>
                </a:solidFill>
                <a:latin typeface="Cambria (本文)"/>
              </a:rPr>
              <a:t>１</a:t>
            </a:r>
            <a:r>
              <a:rPr lang="" altLang="en-US" sz="1400" b="0" strike="noStrike" spc="-1">
                <a:solidFill>
                  <a:srgbClr val="000000"/>
                </a:solidFill>
                <a:latin typeface="Cambria (本文)"/>
              </a:rPr>
              <a:t>４</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Single Source Wi-Fi based Localization</a:t>
            </a:r>
            <a:endParaRPr lang="en-US" altLang="en-US" sz="3310" b="0" strike="noStrike" spc="-1">
              <a:solidFill>
                <a:srgbClr val="004B8D"/>
              </a:solidFill>
              <a:latin typeface="Cambria"/>
            </a:endParaRPr>
          </a:p>
        </p:txBody>
      </p:sp>
      <p:sp>
        <p:nvSpPr>
          <p:cNvPr id="157" name="TextShape 2"/>
          <p:cNvSpPr txBox="1"/>
          <p:nvPr/>
        </p:nvSpPr>
        <p:spPr>
          <a:xfrm>
            <a:off x="66675" y="1179195"/>
            <a:ext cx="3677920" cy="3338195"/>
          </a:xfrm>
          <a:prstGeom prst="rect">
            <a:avLst/>
          </a:prstGeom>
          <a:noFill/>
          <a:ln>
            <a:noFill/>
          </a:ln>
        </p:spPr>
        <p:txBody>
          <a:bodyPr>
            <a:normAutofit fontScale="50000"/>
          </a:bodyPr>
          <a:p>
            <a:pPr marL="343535" indent="-342900">
              <a:lnSpc>
                <a:spcPct val="100000"/>
              </a:lnSpc>
              <a:spcBef>
                <a:spcPts val="480"/>
              </a:spcBef>
              <a:buClr>
                <a:srgbClr val="000000"/>
              </a:buClr>
              <a:buFont typeface="Arial" panose="02080604020202020204" pitchFamily="34" charset="0"/>
              <a:buChar char="•"/>
            </a:pPr>
            <a:r>
              <a:rPr lang="en-US" altLang="en-US" sz="2400" b="1" strike="noStrike" spc="-1">
                <a:solidFill>
                  <a:srgbClr val="000000"/>
                </a:solidFill>
                <a:latin typeface="Cambria"/>
              </a:rPr>
              <a:t>Single Source Wi-Fi Signal Collection</a:t>
            </a:r>
            <a:endParaRPr lang="en-US" altLang="en-US" sz="2400" b="1" strike="noStrike" spc="-1">
              <a:solidFill>
                <a:srgbClr val="000000"/>
              </a:solidFill>
              <a:latin typeface="Cambria"/>
            </a:endParaRPr>
          </a:p>
          <a:p>
            <a:pPr marL="635" indent="0">
              <a:lnSpc>
                <a:spcPct val="100000"/>
              </a:lnSpc>
              <a:spcBef>
                <a:spcPts val="360"/>
              </a:spcBef>
              <a:buClr>
                <a:srgbClr val="000000"/>
              </a:buClr>
              <a:buFont typeface="Arial"/>
              <a:buNone/>
            </a:pPr>
            <a:r>
              <a:rPr lang="en-US" altLang="en-US" sz="2400" spc="-1">
                <a:solidFill>
                  <a:srgbClr val="000000"/>
                </a:solidFill>
                <a:latin typeface="Cambria"/>
                <a:sym typeface="+mn-ea"/>
              </a:rPr>
              <a:t>i. Research Environment </a:t>
            </a:r>
            <a:endParaRPr lang="en-US" altLang="en-US" sz="2400" spc="-1">
              <a:solidFill>
                <a:srgbClr val="000000"/>
              </a:solidFill>
              <a:latin typeface="Cambria"/>
              <a:sym typeface="+mn-ea"/>
            </a:endParaRPr>
          </a:p>
          <a:p>
            <a:pPr marL="635" indent="0">
              <a:lnSpc>
                <a:spcPct val="100000"/>
              </a:lnSpc>
              <a:spcBef>
                <a:spcPts val="360"/>
              </a:spcBef>
              <a:buClr>
                <a:srgbClr val="000000"/>
              </a:buClr>
              <a:buFont typeface="Arial"/>
              <a:buNone/>
            </a:pPr>
            <a:r>
              <a:rPr lang="en-US" altLang="en-US" sz="2400" spc="-1">
                <a:solidFill>
                  <a:srgbClr val="000000"/>
                </a:solidFill>
                <a:latin typeface="Cambria"/>
                <a:sym typeface="+mn-ea"/>
              </a:rPr>
              <a:t>       - 5 x 11 ft</a:t>
            </a:r>
            <a:r>
              <a:rPr lang="en-US" altLang="en-US" sz="2400" spc="-1" baseline="30000">
                <a:solidFill>
                  <a:srgbClr val="000000"/>
                </a:solidFill>
                <a:latin typeface="Cambria"/>
                <a:sym typeface="+mn-ea"/>
              </a:rPr>
              <a:t>2</a:t>
            </a:r>
            <a:r>
              <a:rPr lang="en-US" altLang="en-US" sz="2400" spc="-1">
                <a:solidFill>
                  <a:srgbClr val="000000"/>
                </a:solidFill>
                <a:latin typeface="Cambria"/>
                <a:sym typeface="+mn-ea"/>
              </a:rPr>
              <a:t> table to 18 sections</a:t>
            </a:r>
            <a:endParaRPr lang="en-US" altLang="en-US" sz="2400" spc="-1">
              <a:solidFill>
                <a:srgbClr val="000000"/>
              </a:solidFill>
              <a:latin typeface="Cambria"/>
              <a:sym typeface="+mn-ea"/>
            </a:endParaRPr>
          </a:p>
          <a:p>
            <a:pPr marL="635" indent="0">
              <a:lnSpc>
                <a:spcPct val="100000"/>
              </a:lnSpc>
              <a:spcBef>
                <a:spcPts val="360"/>
              </a:spcBef>
              <a:buClr>
                <a:srgbClr val="000000"/>
              </a:buClr>
              <a:buFont typeface="Arial"/>
              <a:buNone/>
            </a:pPr>
            <a:r>
              <a:rPr lang="en-US" altLang="en-US" sz="2400" spc="-1">
                <a:solidFill>
                  <a:srgbClr val="000000"/>
                </a:solidFill>
                <a:latin typeface="Cambria"/>
                <a:sym typeface="+mn-ea"/>
              </a:rPr>
              <a:t>ii.  </a:t>
            </a:r>
            <a:r>
              <a:rPr lang="en-US" sz="2400" spc="-1">
                <a:solidFill>
                  <a:srgbClr val="000000"/>
                </a:solidFill>
                <a:latin typeface="Cambria"/>
                <a:sym typeface="+mn-ea"/>
              </a:rPr>
              <a:t>Hardware Settings</a:t>
            </a:r>
            <a:endParaRPr lang="en-US" sz="2400" b="0" strike="noStrike" spc="-1">
              <a:solidFill>
                <a:srgbClr val="000000"/>
              </a:solidFill>
              <a:latin typeface="Cambria"/>
            </a:endParaRPr>
          </a:p>
          <a:p>
            <a:pPr marL="557530" lvl="1" indent="-213995">
              <a:lnSpc>
                <a:spcPct val="100000"/>
              </a:lnSpc>
              <a:spcBef>
                <a:spcPts val="300"/>
              </a:spcBef>
              <a:buClr>
                <a:srgbClr val="000000"/>
              </a:buClr>
              <a:buFont typeface="Arial"/>
              <a:buChar char="–"/>
            </a:pPr>
            <a:r>
              <a:rPr lang="en-US" sz="2400" spc="-1">
                <a:solidFill>
                  <a:srgbClr val="000000"/>
                </a:solidFill>
                <a:latin typeface="Cambria"/>
                <a:sym typeface="+mn-ea"/>
              </a:rPr>
              <a:t>Two USRP b200 connected to two laptops through USB port.</a:t>
            </a:r>
            <a:endParaRPr lang="en-US" sz="2400" b="0" strike="noStrike" spc="-1">
              <a:solidFill>
                <a:srgbClr val="000000"/>
              </a:solidFill>
              <a:latin typeface="Cambria"/>
            </a:endParaRPr>
          </a:p>
          <a:p>
            <a:pPr marL="557530" lvl="1" indent="-213995">
              <a:lnSpc>
                <a:spcPct val="100000"/>
              </a:lnSpc>
              <a:spcBef>
                <a:spcPts val="360"/>
              </a:spcBef>
              <a:buClr>
                <a:srgbClr val="000000"/>
              </a:buClr>
              <a:buFont typeface="Arial"/>
              <a:buChar char="–"/>
            </a:pPr>
            <a:r>
              <a:rPr lang="en-US" sz="2400" spc="-1">
                <a:solidFill>
                  <a:srgbClr val="000000"/>
                </a:solidFill>
                <a:latin typeface="Cambria"/>
                <a:sym typeface="+mn-ea"/>
              </a:rPr>
              <a:t>Receiver for RSS sensing</a:t>
            </a:r>
            <a:endParaRPr lang="en-US" sz="2400" b="0" strike="noStrike" spc="-1">
              <a:solidFill>
                <a:srgbClr val="000000"/>
              </a:solidFill>
              <a:latin typeface="Cambria"/>
            </a:endParaRPr>
          </a:p>
          <a:p>
            <a:pPr marL="557530" lvl="1" indent="-213995">
              <a:lnSpc>
                <a:spcPct val="100000"/>
              </a:lnSpc>
              <a:spcBef>
                <a:spcPts val="300"/>
              </a:spcBef>
              <a:buClr>
                <a:srgbClr val="000000"/>
              </a:buClr>
              <a:buFont typeface="Arial"/>
              <a:buChar char="–"/>
            </a:pPr>
            <a:r>
              <a:rPr lang="en-US" sz="2400" spc="-1">
                <a:solidFill>
                  <a:srgbClr val="000000"/>
                </a:solidFill>
                <a:latin typeface="Cambria"/>
                <a:sym typeface="+mn-ea"/>
              </a:rPr>
              <a:t>Wi-Fi transmitter (F</a:t>
            </a:r>
            <a:r>
              <a:rPr lang="en-US" sz="2400" spc="-1" baseline="-25000">
                <a:solidFill>
                  <a:srgbClr val="000000"/>
                </a:solidFill>
                <a:latin typeface="Cambria"/>
                <a:sym typeface="+mn-ea"/>
              </a:rPr>
              <a:t>c</a:t>
            </a:r>
            <a:r>
              <a:rPr lang="en-US" sz="2400" spc="-1">
                <a:solidFill>
                  <a:srgbClr val="000000"/>
                </a:solidFill>
                <a:latin typeface="Cambria"/>
                <a:sym typeface="+mn-ea"/>
              </a:rPr>
              <a:t> = 5.17GHz, BW = 20MHz)</a:t>
            </a:r>
            <a:endParaRPr lang="en-US" sz="2400" b="0" strike="noStrike" spc="-1">
              <a:solidFill>
                <a:srgbClr val="000000"/>
              </a:solidFill>
              <a:latin typeface="Cambria"/>
            </a:endParaRPr>
          </a:p>
          <a:p>
            <a:pPr marL="557530" lvl="1" indent="-213995">
              <a:lnSpc>
                <a:spcPct val="100000"/>
              </a:lnSpc>
              <a:spcBef>
                <a:spcPts val="300"/>
              </a:spcBef>
              <a:buClr>
                <a:srgbClr val="000000"/>
              </a:buClr>
              <a:buFont typeface="Arial"/>
              <a:buChar char="–"/>
            </a:pPr>
            <a:r>
              <a:rPr lang="en-US" sz="2400" spc="-1">
                <a:solidFill>
                  <a:srgbClr val="000000"/>
                </a:solidFill>
                <a:latin typeface="Cambria"/>
                <a:sym typeface="+mn-ea"/>
              </a:rPr>
              <a:t>Collecting 2-3mins to build the offline database</a:t>
            </a:r>
            <a:endParaRPr lang="en-US" sz="2400" b="0" strike="noStrike" spc="-1">
              <a:solidFill>
                <a:srgbClr val="000000"/>
              </a:solidFill>
              <a:latin typeface="Cambria"/>
            </a:endParaRPr>
          </a:p>
          <a:p>
            <a:pPr marL="635" indent="0">
              <a:lnSpc>
                <a:spcPct val="100000"/>
              </a:lnSpc>
              <a:spcBef>
                <a:spcPts val="360"/>
              </a:spcBef>
              <a:buClr>
                <a:srgbClr val="000000"/>
              </a:buClr>
              <a:buFont typeface="Arial"/>
              <a:buNone/>
            </a:pPr>
            <a:r>
              <a:rPr lang="en-US" altLang="en-US" sz="2400" spc="-1">
                <a:solidFill>
                  <a:srgbClr val="000000"/>
                </a:solidFill>
                <a:latin typeface="Cambria"/>
                <a:sym typeface="+mn-ea"/>
              </a:rPr>
              <a:t>iii. </a:t>
            </a:r>
            <a:r>
              <a:rPr lang="en-US" sz="2400" spc="-1">
                <a:solidFill>
                  <a:srgbClr val="000000"/>
                </a:solidFill>
                <a:latin typeface="Cambria"/>
                <a:sym typeface="+mn-ea"/>
              </a:rPr>
              <a:t>Software Settings</a:t>
            </a:r>
            <a:endParaRPr lang="en-US" sz="2400" b="0" strike="noStrike" spc="-1">
              <a:solidFill>
                <a:srgbClr val="000000"/>
              </a:solidFill>
              <a:latin typeface="Cambria"/>
            </a:endParaRPr>
          </a:p>
          <a:p>
            <a:pPr marL="557530" lvl="1" indent="-213995">
              <a:lnSpc>
                <a:spcPct val="100000"/>
              </a:lnSpc>
              <a:spcBef>
                <a:spcPts val="340"/>
              </a:spcBef>
              <a:buClr>
                <a:srgbClr val="000000"/>
              </a:buClr>
              <a:buFont typeface="Arial"/>
              <a:buChar char="–"/>
            </a:pPr>
            <a:r>
              <a:rPr lang="en-US" sz="2400" spc="-1">
                <a:solidFill>
                  <a:srgbClr val="000000"/>
                </a:solidFill>
                <a:latin typeface="Cambria"/>
                <a:sym typeface="+mn-ea"/>
              </a:rPr>
              <a:t>GNU Radio software development toolkit</a:t>
            </a:r>
            <a:endParaRPr lang="en-US" sz="2400" b="0" strike="noStrike" spc="-1">
              <a:solidFill>
                <a:srgbClr val="000000"/>
              </a:solidFill>
              <a:latin typeface="Cambria"/>
            </a:endParaRPr>
          </a:p>
          <a:p>
            <a:pPr marL="557530" lvl="1" indent="-213995">
              <a:lnSpc>
                <a:spcPct val="100000"/>
              </a:lnSpc>
              <a:spcBef>
                <a:spcPts val="340"/>
              </a:spcBef>
              <a:buClr>
                <a:srgbClr val="000000"/>
              </a:buClr>
              <a:buFont typeface="Arial"/>
              <a:buChar char="–"/>
            </a:pPr>
            <a:r>
              <a:rPr lang="en-US" sz="2400" spc="-1">
                <a:solidFill>
                  <a:srgbClr val="000000"/>
                </a:solidFill>
                <a:latin typeface="Cambria"/>
                <a:sym typeface="+mn-ea"/>
              </a:rPr>
              <a:t>Python 2.7</a:t>
            </a:r>
            <a:endParaRPr lang="en-US" sz="2400" b="0" strike="noStrike" spc="-1">
              <a:solidFill>
                <a:srgbClr val="000000"/>
              </a:solidFill>
              <a:latin typeface="Cambria"/>
            </a:endParaRPr>
          </a:p>
          <a:p>
            <a:pPr marL="635" indent="0">
              <a:lnSpc>
                <a:spcPct val="100000"/>
              </a:lnSpc>
              <a:spcBef>
                <a:spcPts val="480"/>
              </a:spcBef>
              <a:buClr>
                <a:srgbClr val="000000"/>
              </a:buClr>
              <a:buFont typeface="+mj-lt"/>
              <a:buNone/>
            </a:pPr>
            <a:endParaRPr lang="en-US" sz="2400" b="0" strike="noStrike" spc="-1">
              <a:solidFill>
                <a:srgbClr val="000000"/>
              </a:solidFill>
              <a:latin typeface="Cambria"/>
            </a:endParaRPr>
          </a:p>
          <a:p>
            <a:pPr marL="457835" indent="-457200">
              <a:lnSpc>
                <a:spcPct val="100000"/>
              </a:lnSpc>
              <a:spcBef>
                <a:spcPts val="480"/>
              </a:spcBef>
              <a:buClr>
                <a:srgbClr val="000000"/>
              </a:buClr>
              <a:buFont typeface="+mj-lt"/>
              <a:buAutoNum type="romanLcPeriod" startAt="3"/>
            </a:pPr>
            <a:endParaRPr 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3" name="Picture 2" descr="Screenshot from 2020-04-07 23-15-32"/>
          <p:cNvPicPr>
            <a:picLocks noChangeAspect="1"/>
          </p:cNvPicPr>
          <p:nvPr/>
        </p:nvPicPr>
        <p:blipFill>
          <a:blip r:embed="rId1"/>
          <a:stretch>
            <a:fillRect/>
          </a:stretch>
        </p:blipFill>
        <p:spPr>
          <a:xfrm>
            <a:off x="3633470" y="1054100"/>
            <a:ext cx="5456555" cy="3589020"/>
          </a:xfrm>
          <a:prstGeom prst="rect">
            <a:avLst/>
          </a:prstGeom>
        </p:spPr>
      </p:pic>
      <p:sp>
        <p:nvSpPr>
          <p:cNvPr id="2"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en-US" sz="1400" b="0" strike="noStrike" spc="-1">
                <a:solidFill>
                  <a:srgbClr val="000000"/>
                </a:solidFill>
                <a:latin typeface="Cambria (本文)"/>
              </a:rPr>
              <a:t>１</a:t>
            </a:r>
            <a:r>
              <a:rPr lang="" altLang="en-US" sz="1400" b="0" strike="noStrike" spc="-1">
                <a:solidFill>
                  <a:srgbClr val="000000"/>
                </a:solidFill>
                <a:latin typeface="Cambria (本文)"/>
              </a:rPr>
              <a:t>５</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Single Source Wi-Fi based Localization</a:t>
            </a:r>
            <a:endParaRPr lang="en-US" altLang="en-US" sz="3310" b="0" strike="noStrike" spc="-1">
              <a:solidFill>
                <a:srgbClr val="004B8D"/>
              </a:solidFill>
              <a:latin typeface="Cambria"/>
            </a:endParaRPr>
          </a:p>
        </p:txBody>
      </p:sp>
      <p:sp>
        <p:nvSpPr>
          <p:cNvPr id="157" name="TextShape 2"/>
          <p:cNvSpPr txBox="1"/>
          <p:nvPr/>
        </p:nvSpPr>
        <p:spPr>
          <a:xfrm>
            <a:off x="66675" y="1179195"/>
            <a:ext cx="3863975" cy="3551555"/>
          </a:xfrm>
          <a:prstGeom prst="rect">
            <a:avLst/>
          </a:prstGeom>
          <a:noFill/>
          <a:ln>
            <a:noFill/>
          </a:ln>
        </p:spPr>
        <p:txBody>
          <a:bodyPr>
            <a:normAutofit/>
          </a:bodyPr>
          <a:p>
            <a:pPr marL="343535" indent="-342900">
              <a:lnSpc>
                <a:spcPct val="100000"/>
              </a:lnSpc>
              <a:spcBef>
                <a:spcPts val="480"/>
              </a:spcBef>
              <a:buClr>
                <a:srgbClr val="000000"/>
              </a:buClr>
              <a:buFont typeface="Arial" panose="02080604020202020204" pitchFamily="34" charset="0"/>
              <a:buChar char="•"/>
            </a:pPr>
            <a:r>
              <a:rPr lang="en-US" altLang="en-US" sz="1200" b="1" strike="noStrike" spc="-1">
                <a:solidFill>
                  <a:srgbClr val="000000"/>
                </a:solidFill>
                <a:latin typeface="Cambria"/>
              </a:rPr>
              <a:t>Single Source Wi-Fi Signal Collection</a:t>
            </a:r>
            <a:endParaRPr lang="en-US" altLang="en-US" sz="1200" b="1" strike="noStrike" spc="-1">
              <a:solidFill>
                <a:srgbClr val="000000"/>
              </a:solidFill>
              <a:latin typeface="Cambria"/>
            </a:endParaRPr>
          </a:p>
          <a:p>
            <a:pPr marL="635" indent="0">
              <a:lnSpc>
                <a:spcPct val="100000"/>
              </a:lnSpc>
              <a:spcBef>
                <a:spcPts val="480"/>
              </a:spcBef>
              <a:buClr>
                <a:srgbClr val="000000"/>
              </a:buClr>
              <a:buFont typeface="Arial" panose="02080604020202020204" pitchFamily="34" charset="0"/>
              <a:buNone/>
            </a:pPr>
            <a:endParaRPr lang="en-US" altLang="en-US" sz="1200" b="1" strike="noStrike" spc="-1">
              <a:solidFill>
                <a:srgbClr val="000000"/>
              </a:solidFill>
              <a:latin typeface="Cambria"/>
            </a:endParaRPr>
          </a:p>
          <a:p>
            <a:pPr>
              <a:lnSpc>
                <a:spcPct val="100000"/>
              </a:lnSpc>
            </a:pPr>
            <a:r>
              <a:rPr lang="en-US" altLang="en-US" sz="1200" spc="-1">
                <a:solidFill>
                  <a:srgbClr val="000000"/>
                </a:solidFill>
                <a:latin typeface="Cambria"/>
                <a:sym typeface="+mn-ea"/>
              </a:rPr>
              <a:t>i.  Each dataset:</a:t>
            </a:r>
            <a:endParaRPr lang="en-US" altLang="en-US" sz="1200" spc="-1">
              <a:solidFill>
                <a:srgbClr val="000000"/>
              </a:solidFill>
              <a:latin typeface="Cambria"/>
              <a:sym typeface="+mn-ea"/>
            </a:endParaRPr>
          </a:p>
          <a:p>
            <a:pPr>
              <a:lnSpc>
                <a:spcPct val="100000"/>
              </a:lnSpc>
            </a:pPr>
            <a:r>
              <a:rPr lang="en-US" altLang="en-US" sz="1200" spc="-1">
                <a:solidFill>
                  <a:srgbClr val="000000"/>
                </a:solidFill>
                <a:latin typeface="Cambria"/>
                <a:sym typeface="+mn-ea"/>
              </a:rPr>
              <a:t>     - 144 RSS measurements at different    frequency step between </a:t>
            </a:r>
            <a:r>
              <a:rPr lang="en-US" sz="1200">
                <a:solidFill>
                  <a:srgbClr val="000000"/>
                </a:solidFill>
                <a:sym typeface="+mn-ea"/>
              </a:rPr>
              <a:t>5.17 GHz ± 10 M Hz, with a same fequency</a:t>
            </a:r>
            <a:endParaRPr lang="en-US" sz="1200" b="0" strike="noStrike" spc="-1">
              <a:solidFill>
                <a:srgbClr val="000000"/>
              </a:solidFill>
              <a:latin typeface="+mn-lt"/>
              <a:ea typeface="+mn-ea"/>
            </a:endParaRPr>
          </a:p>
          <a:p>
            <a:pPr>
              <a:lnSpc>
                <a:spcPct val="100000"/>
              </a:lnSpc>
            </a:pPr>
            <a:r>
              <a:rPr lang="en-US" sz="1200">
                <a:solidFill>
                  <a:srgbClr val="000000"/>
                </a:solidFill>
                <a:sym typeface="+mn-ea"/>
              </a:rPr>
              <a:t>and time interval.</a:t>
            </a:r>
            <a:endParaRPr lang="en-US" altLang="en-US" sz="1200" spc="-1">
              <a:solidFill>
                <a:srgbClr val="000000"/>
              </a:solidFill>
              <a:latin typeface="Cambria"/>
              <a:sym typeface="+mn-ea"/>
            </a:endParaRPr>
          </a:p>
          <a:p>
            <a:pPr marL="635" indent="0">
              <a:lnSpc>
                <a:spcPct val="100000"/>
              </a:lnSpc>
              <a:spcBef>
                <a:spcPts val="360"/>
              </a:spcBef>
              <a:buClr>
                <a:srgbClr val="000000"/>
              </a:buClr>
              <a:buFont typeface="Arial"/>
              <a:buNone/>
            </a:pPr>
            <a:endParaRPr lang="en-US" altLang="en-US" sz="1200" spc="-1">
              <a:solidFill>
                <a:srgbClr val="000000"/>
              </a:solidFill>
              <a:latin typeface="Cambria"/>
              <a:sym typeface="+mn-ea"/>
            </a:endParaRPr>
          </a:p>
          <a:p>
            <a:pPr marL="635" indent="0">
              <a:lnSpc>
                <a:spcPct val="100000"/>
              </a:lnSpc>
              <a:spcBef>
                <a:spcPts val="360"/>
              </a:spcBef>
              <a:buClr>
                <a:srgbClr val="000000"/>
              </a:buClr>
              <a:buFont typeface="Arial"/>
              <a:buNone/>
            </a:pPr>
            <a:endParaRPr lang="en-US" altLang="en-US" sz="1200" spc="-1">
              <a:solidFill>
                <a:srgbClr val="000000"/>
              </a:solidFill>
              <a:latin typeface="Cambria"/>
              <a:sym typeface="+mn-ea"/>
            </a:endParaRPr>
          </a:p>
          <a:p>
            <a:pPr>
              <a:lnSpc>
                <a:spcPct val="100000"/>
              </a:lnSpc>
            </a:pPr>
            <a:r>
              <a:rPr lang="en-US" altLang="en-US" sz="1200" spc="-1">
                <a:solidFill>
                  <a:srgbClr val="000000"/>
                </a:solidFill>
                <a:latin typeface="Cambria"/>
                <a:sym typeface="+mn-ea"/>
              </a:rPr>
              <a:t>ii. collection speed:</a:t>
            </a:r>
            <a:endParaRPr lang="en-US" altLang="en-US" sz="1200" spc="-1">
              <a:solidFill>
                <a:srgbClr val="000000"/>
              </a:solidFill>
              <a:latin typeface="Cambria"/>
              <a:sym typeface="+mn-ea"/>
            </a:endParaRPr>
          </a:p>
          <a:p>
            <a:pPr>
              <a:lnSpc>
                <a:spcPct val="100000"/>
              </a:lnSpc>
            </a:pPr>
            <a:r>
              <a:rPr lang="en-US" altLang="en-US" sz="1200" spc="-1">
                <a:solidFill>
                  <a:srgbClr val="000000"/>
                </a:solidFill>
                <a:latin typeface="Cambria"/>
                <a:sym typeface="+mn-ea"/>
              </a:rPr>
              <a:t>    - 5 - 10 sets of data per second.</a:t>
            </a:r>
            <a:r>
              <a:rPr lang="en-US" sz="1200" spc="-1">
                <a:solidFill>
                  <a:srgbClr val="000000"/>
                </a:solidFill>
                <a:sym typeface="+mn-ea"/>
              </a:rPr>
              <a:t> </a:t>
            </a:r>
            <a:endParaRPr lang="en-US" sz="1200" spc="-1">
              <a:solidFill>
                <a:srgbClr val="000000"/>
              </a:solidFill>
              <a:sym typeface="+mn-ea"/>
            </a:endParaRPr>
          </a:p>
          <a:p>
            <a:pPr>
              <a:lnSpc>
                <a:spcPct val="100000"/>
              </a:lnSpc>
            </a:pPr>
            <a:endParaRPr lang="en-US" sz="1200" b="0" strike="noStrike" spc="-1">
              <a:solidFill>
                <a:srgbClr val="000000"/>
              </a:solidFill>
              <a:latin typeface="Cambria"/>
            </a:endParaRPr>
          </a:p>
          <a:p>
            <a:pPr>
              <a:lnSpc>
                <a:spcPct val="100000"/>
              </a:lnSpc>
            </a:pPr>
            <a:endParaRPr lang="en-US" sz="1200" b="0" strike="noStrike" spc="-1">
              <a:solidFill>
                <a:srgbClr val="000000"/>
              </a:solidFill>
              <a:latin typeface="Cambria"/>
            </a:endParaRPr>
          </a:p>
          <a:p>
            <a:pPr>
              <a:lnSpc>
                <a:spcPct val="100000"/>
              </a:lnSpc>
            </a:pPr>
            <a:r>
              <a:rPr lang="en-US" altLang="en-US" sz="1200" b="0" strike="noStrike" spc="-1">
                <a:solidFill>
                  <a:srgbClr val="000000"/>
                </a:solidFill>
                <a:latin typeface="Cambria"/>
              </a:rPr>
              <a:t>iii. collected data:</a:t>
            </a:r>
            <a:endParaRPr lang="en-US" altLang="en-US" sz="1200" b="0" strike="noStrike" spc="-1">
              <a:solidFill>
                <a:srgbClr val="000000"/>
              </a:solidFill>
              <a:latin typeface="Cambria"/>
            </a:endParaRPr>
          </a:p>
          <a:p>
            <a:pPr>
              <a:lnSpc>
                <a:spcPct val="100000"/>
              </a:lnSpc>
            </a:pPr>
            <a:r>
              <a:rPr lang="en-US" altLang="en-US" sz="1200" spc="-1">
                <a:solidFill>
                  <a:srgbClr val="000000"/>
                </a:solidFill>
                <a:latin typeface="Cambria"/>
                <a:sym typeface="+mn-ea"/>
              </a:rPr>
              <a:t>    -</a:t>
            </a:r>
            <a:r>
              <a:rPr lang="en-US" altLang="en-US" sz="1200" b="0" strike="noStrike" spc="-1">
                <a:solidFill>
                  <a:srgbClr val="000000"/>
                </a:solidFill>
                <a:latin typeface="Cambria"/>
              </a:rPr>
              <a:t> 940 per section, 16922 in total</a:t>
            </a:r>
            <a:endParaRPr lang="en-US" altLang="en-US" sz="12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2" name="Picture 1" descr="sample_data"/>
          <p:cNvPicPr>
            <a:picLocks noChangeAspect="1"/>
          </p:cNvPicPr>
          <p:nvPr/>
        </p:nvPicPr>
        <p:blipFill>
          <a:blip r:embed="rId1"/>
          <a:stretch>
            <a:fillRect/>
          </a:stretch>
        </p:blipFill>
        <p:spPr>
          <a:xfrm>
            <a:off x="6383020" y="798830"/>
            <a:ext cx="2675255" cy="3847465"/>
          </a:xfrm>
          <a:prstGeom prst="rect">
            <a:avLst/>
          </a:prstGeom>
        </p:spPr>
      </p:pic>
      <p:pic>
        <p:nvPicPr>
          <p:cNvPr id="3" name="Picture 2" descr="12_originalsignal"/>
          <p:cNvPicPr>
            <a:picLocks noChangeAspect="1"/>
          </p:cNvPicPr>
          <p:nvPr/>
        </p:nvPicPr>
        <p:blipFill>
          <a:blip r:embed="rId2"/>
          <a:srcRect b="7003"/>
          <a:stretch>
            <a:fillRect/>
          </a:stretch>
        </p:blipFill>
        <p:spPr>
          <a:xfrm>
            <a:off x="2856230" y="2248535"/>
            <a:ext cx="3526790" cy="2226310"/>
          </a:xfrm>
          <a:prstGeom prst="rect">
            <a:avLst/>
          </a:prstGeom>
        </p:spPr>
      </p:pic>
      <p:sp>
        <p:nvSpPr>
          <p:cNvPr id="4" name="Text Box 3"/>
          <p:cNvSpPr txBox="1"/>
          <p:nvPr/>
        </p:nvSpPr>
        <p:spPr>
          <a:xfrm>
            <a:off x="2543175" y="2845435"/>
            <a:ext cx="711200" cy="306705"/>
          </a:xfrm>
          <a:prstGeom prst="rect">
            <a:avLst/>
          </a:prstGeom>
          <a:noFill/>
        </p:spPr>
        <p:txBody>
          <a:bodyPr wrap="square" rtlCol="0">
            <a:spAutoFit/>
          </a:bodyPr>
          <a:p>
            <a:r>
              <a:rPr lang="en-US" altLang="en-US" sz="1400">
                <a:solidFill>
                  <a:srgbClr val="FF0000"/>
                </a:solidFill>
              </a:rPr>
              <a:t>rss</a:t>
            </a:r>
            <a:endParaRPr lang="en-US" altLang="en-US" sz="1400">
              <a:solidFill>
                <a:srgbClr val="FF0000"/>
              </a:solidFill>
            </a:endParaRPr>
          </a:p>
        </p:txBody>
      </p:sp>
      <p:sp>
        <p:nvSpPr>
          <p:cNvPr id="5" name="Text Box 4"/>
          <p:cNvSpPr txBox="1"/>
          <p:nvPr/>
        </p:nvSpPr>
        <p:spPr>
          <a:xfrm>
            <a:off x="3759835" y="4370705"/>
            <a:ext cx="1933575" cy="275590"/>
          </a:xfrm>
          <a:prstGeom prst="rect">
            <a:avLst/>
          </a:prstGeom>
          <a:noFill/>
        </p:spPr>
        <p:txBody>
          <a:bodyPr wrap="square" rtlCol="0">
            <a:spAutoFit/>
          </a:bodyPr>
          <a:p>
            <a:r>
              <a:rPr lang="" altLang="en-US" sz="1200">
                <a:solidFill>
                  <a:srgbClr val="FF0000"/>
                </a:solidFill>
              </a:rPr>
              <a:t>5.16GHz to 5.18GHz</a:t>
            </a:r>
            <a:endParaRPr lang="" altLang="en-US" sz="1200">
              <a:solidFill>
                <a:srgbClr val="FF0000"/>
              </a:solidFill>
            </a:endParaRPr>
          </a:p>
        </p:txBody>
      </p:sp>
      <p:sp>
        <p:nvSpPr>
          <p:cNvPr id="6"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en-US" sz="1400" b="0" strike="noStrike" spc="-1">
                <a:solidFill>
                  <a:srgbClr val="000000"/>
                </a:solidFill>
                <a:latin typeface="Cambria (本文)"/>
              </a:rPr>
              <a:t>１</a:t>
            </a:r>
            <a:r>
              <a:rPr lang="" altLang="en-US" sz="1400" b="0" strike="noStrike" spc="-1">
                <a:solidFill>
                  <a:srgbClr val="000000"/>
                </a:solidFill>
                <a:latin typeface="Cambria (本文)"/>
              </a:rPr>
              <a:t>６</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Single Source Wi-Fi based Localization</a:t>
            </a:r>
            <a:endParaRPr lang="en-US" altLang="en-US" sz="3310" b="0" strike="noStrike" spc="-1">
              <a:solidFill>
                <a:srgbClr val="004B8D"/>
              </a:solidFill>
              <a:latin typeface="Cambria"/>
            </a:endParaRPr>
          </a:p>
        </p:txBody>
      </p:sp>
      <p:sp>
        <p:nvSpPr>
          <p:cNvPr id="157" name="TextShape 2"/>
          <p:cNvSpPr txBox="1"/>
          <p:nvPr/>
        </p:nvSpPr>
        <p:spPr>
          <a:xfrm>
            <a:off x="66675" y="1179195"/>
            <a:ext cx="3898900" cy="3338195"/>
          </a:xfrm>
          <a:prstGeom prst="rect">
            <a:avLst/>
          </a:prstGeom>
          <a:noFill/>
          <a:ln>
            <a:noFill/>
          </a:ln>
        </p:spPr>
        <p:txBody>
          <a:bodyPr>
            <a:normAutofit fontScale="50000"/>
          </a:bodyPr>
          <a:p>
            <a:pPr marL="343535" indent="-342900">
              <a:lnSpc>
                <a:spcPct val="100000"/>
              </a:lnSpc>
              <a:spcBef>
                <a:spcPts val="480"/>
              </a:spcBef>
              <a:buClr>
                <a:srgbClr val="000000"/>
              </a:buClr>
              <a:buFont typeface="Arial" panose="02080604020202020204" pitchFamily="34" charset="0"/>
              <a:buChar char="•"/>
            </a:pPr>
            <a:r>
              <a:rPr lang="en-US" altLang="en-US" sz="2400" b="1" strike="noStrike" spc="-1">
                <a:solidFill>
                  <a:srgbClr val="000000"/>
                </a:solidFill>
                <a:latin typeface="Cambria"/>
              </a:rPr>
              <a:t>Signal Data Preprocessing</a:t>
            </a:r>
            <a:endParaRPr lang="en-US" altLang="en-US" sz="2400" b="1" strike="noStrike" spc="-1">
              <a:solidFill>
                <a:srgbClr val="000000"/>
              </a:solidFill>
              <a:latin typeface="Cambria"/>
            </a:endParaRPr>
          </a:p>
          <a:p>
            <a:pPr marL="635" indent="0">
              <a:lnSpc>
                <a:spcPct val="100000"/>
              </a:lnSpc>
              <a:spcBef>
                <a:spcPts val="480"/>
              </a:spcBef>
              <a:buClr>
                <a:srgbClr val="000000"/>
              </a:buClr>
              <a:buFont typeface="Arial" panose="02080604020202020204" pitchFamily="34" charset="0"/>
              <a:buNone/>
            </a:pPr>
            <a:endParaRPr lang="en-US" altLang="en-US" sz="2400" b="1" strike="noStrike" spc="-1">
              <a:solidFill>
                <a:srgbClr val="000000"/>
              </a:solidFill>
              <a:latin typeface="Cambria"/>
            </a:endParaRPr>
          </a:p>
          <a:p>
            <a:pPr>
              <a:lnSpc>
                <a:spcPct val="100000"/>
              </a:lnSpc>
            </a:pPr>
            <a:r>
              <a:rPr lang="en-US" altLang="en-US" sz="2400" spc="-1">
                <a:solidFill>
                  <a:srgbClr val="000000"/>
                </a:solidFill>
                <a:latin typeface="Cambria"/>
                <a:sym typeface="+mn-ea"/>
              </a:rPr>
              <a:t>i.  </a:t>
            </a:r>
            <a:r>
              <a:rPr lang="en-US" sz="2400">
                <a:solidFill>
                  <a:srgbClr val="000000"/>
                </a:solidFill>
                <a:sym typeface="+mn-ea"/>
              </a:rPr>
              <a:t>Smoothing and Denoising</a:t>
            </a:r>
            <a:endParaRPr lang="en-US" sz="2400">
              <a:solidFill>
                <a:srgbClr val="000000"/>
              </a:solidFill>
              <a:sym typeface="+mn-ea"/>
            </a:endParaRPr>
          </a:p>
          <a:p>
            <a:pPr marL="0" lvl="1">
              <a:lnSpc>
                <a:spcPct val="100000"/>
              </a:lnSpc>
            </a:pPr>
            <a:r>
              <a:rPr lang="en-US" altLang="en-US" sz="2400" spc="-1">
                <a:solidFill>
                  <a:srgbClr val="000000"/>
                </a:solidFill>
                <a:latin typeface="Cambria"/>
                <a:sym typeface="+mn-ea"/>
              </a:rPr>
              <a:t>     - Moving Average Method</a:t>
            </a:r>
            <a:r>
              <a:rPr lang="en-US" sz="2400" spc="-1">
                <a:solidFill>
                  <a:srgbClr val="000000"/>
                </a:solidFill>
                <a:latin typeface="Cambria"/>
                <a:sym typeface="+mn-ea"/>
              </a:rPr>
              <a:t>. </a:t>
            </a:r>
            <a:r>
              <a:rPr lang="en-US" altLang="en-US" sz="2400" spc="-1">
                <a:solidFill>
                  <a:srgbClr val="000000"/>
                </a:solidFill>
                <a:latin typeface="Cambria"/>
                <a:sym typeface="+mn-ea"/>
              </a:rPr>
              <a:t>m = 5</a:t>
            </a:r>
            <a:endParaRPr lang="en-US" sz="2400" spc="-1">
              <a:solidFill>
                <a:srgbClr val="000000"/>
              </a:solidFill>
              <a:latin typeface="Cambria"/>
              <a:sym typeface="+mn-ea"/>
            </a:endParaRPr>
          </a:p>
          <a:p>
            <a:pPr marL="0" lvl="1">
              <a:lnSpc>
                <a:spcPct val="100000"/>
              </a:lnSpc>
            </a:pPr>
            <a:endParaRPr lang="en-US" sz="2400" b="0" strike="noStrike" spc="-1">
              <a:solidFill>
                <a:srgbClr val="000000"/>
              </a:solidFill>
              <a:latin typeface="Cambria"/>
            </a:endParaRPr>
          </a:p>
          <a:p>
            <a:pPr>
              <a:lnSpc>
                <a:spcPct val="100000"/>
              </a:lnSpc>
            </a:pPr>
            <a:endParaRPr lang="en-US" sz="2400">
              <a:solidFill>
                <a:srgbClr val="000000"/>
              </a:solidFill>
              <a:sym typeface="+mn-ea"/>
            </a:endParaRPr>
          </a:p>
          <a:p>
            <a:pPr>
              <a:lnSpc>
                <a:spcPct val="100000"/>
              </a:lnSpc>
            </a:pPr>
            <a:endParaRPr lang="en-US" sz="2400">
              <a:solidFill>
                <a:srgbClr val="000000"/>
              </a:solidFill>
              <a:sym typeface="+mn-ea"/>
            </a:endParaRPr>
          </a:p>
          <a:p>
            <a:pPr>
              <a:lnSpc>
                <a:spcPct val="100000"/>
              </a:lnSpc>
            </a:pPr>
            <a:r>
              <a:rPr lang="en-US" altLang="en-US" sz="2400" spc="-1">
                <a:solidFill>
                  <a:srgbClr val="000000"/>
                </a:solidFill>
                <a:latin typeface="Cambria"/>
                <a:sym typeface="+mn-ea"/>
              </a:rPr>
              <a:t>ii. </a:t>
            </a:r>
            <a:r>
              <a:rPr lang="en-US" sz="2400" spc="-1">
                <a:solidFill>
                  <a:srgbClr val="000000"/>
                </a:solidFill>
                <a:sym typeface="+mn-ea"/>
              </a:rPr>
              <a:t>Data Standardization</a:t>
            </a:r>
            <a:endParaRPr lang="en-US" sz="2400" spc="-1">
              <a:solidFill>
                <a:srgbClr val="000000"/>
              </a:solidFill>
              <a:sym typeface="+mn-ea"/>
            </a:endParaRPr>
          </a:p>
          <a:p>
            <a:pPr marL="0" lvl="1">
              <a:lnSpc>
                <a:spcPct val="100000"/>
              </a:lnSpc>
            </a:pPr>
            <a:r>
              <a:rPr lang="en-US" altLang="en-US" sz="2400" spc="-1">
                <a:solidFill>
                  <a:srgbClr val="000000"/>
                </a:solidFill>
                <a:latin typeface="Cambria"/>
                <a:sym typeface="+mn-ea"/>
              </a:rPr>
              <a:t>     - Standard Scaler</a:t>
            </a:r>
            <a:endParaRPr lang="en-US" altLang="en-US" sz="2400" spc="-1">
              <a:solidFill>
                <a:srgbClr val="000000"/>
              </a:solidFill>
              <a:latin typeface="Cambria"/>
              <a:sym typeface="+mn-ea"/>
            </a:endParaRPr>
          </a:p>
          <a:p>
            <a:pPr marL="0" lvl="1">
              <a:lnSpc>
                <a:spcPct val="100000"/>
              </a:lnSpc>
            </a:pPr>
            <a:endParaRPr lang="en-US" sz="2400" spc="-1">
              <a:solidFill>
                <a:srgbClr val="000000"/>
              </a:solidFill>
              <a:sym typeface="+mn-ea"/>
            </a:endParaRPr>
          </a:p>
          <a:p>
            <a:pPr>
              <a:lnSpc>
                <a:spcPct val="100000"/>
              </a:lnSpc>
            </a:pPr>
            <a:endParaRPr lang="en-US" sz="2400" spc="-1">
              <a:solidFill>
                <a:srgbClr val="000000"/>
              </a:solidFill>
              <a:sym typeface="+mn-ea"/>
            </a:endParaRPr>
          </a:p>
          <a:p>
            <a:pPr>
              <a:lnSpc>
                <a:spcPct val="100000"/>
              </a:lnSpc>
            </a:pPr>
            <a:endParaRPr lang="en-US" sz="2400" spc="-1">
              <a:solidFill>
                <a:srgbClr val="000000"/>
              </a:solidFill>
              <a:sym typeface="+mn-ea"/>
            </a:endParaRPr>
          </a:p>
          <a:p>
            <a:pPr>
              <a:lnSpc>
                <a:spcPct val="100000"/>
              </a:lnSpc>
            </a:pPr>
            <a:r>
              <a:rPr lang="en-US" altLang="en-US" sz="2400" b="0" strike="noStrike" spc="-1">
                <a:solidFill>
                  <a:srgbClr val="000000"/>
                </a:solidFill>
                <a:latin typeface="Cambria"/>
              </a:rPr>
              <a:t>iii. Multi-scale Down-sampling</a:t>
            </a:r>
            <a:endParaRPr lang="en-US" altLang="en-US" sz="2400" b="0" strike="noStrike" spc="-1">
              <a:solidFill>
                <a:srgbClr val="000000"/>
              </a:solidFill>
              <a:latin typeface="Cambria"/>
            </a:endParaRPr>
          </a:p>
          <a:p>
            <a:pPr marL="0" lvl="1">
              <a:lnSpc>
                <a:spcPct val="100000"/>
              </a:lnSpc>
            </a:pPr>
            <a:r>
              <a:rPr lang="en-US" altLang="en-US" sz="2400" spc="-1">
                <a:solidFill>
                  <a:srgbClr val="000000"/>
                </a:solidFill>
                <a:latin typeface="Cambria"/>
                <a:sym typeface="+mn-ea"/>
              </a:rPr>
              <a:t>     - Down-sampling coefficient</a:t>
            </a:r>
            <a:endParaRPr lang="en-US" altLang="en-US" sz="2400" spc="-1">
              <a:solidFill>
                <a:srgbClr val="000000"/>
              </a:solidFill>
              <a:latin typeface="Cambria"/>
              <a:sym typeface="+mn-ea"/>
            </a:endParaRPr>
          </a:p>
          <a:p>
            <a:pPr marL="0" lvl="1">
              <a:lnSpc>
                <a:spcPct val="100000"/>
              </a:lnSpc>
            </a:pPr>
            <a:r>
              <a:rPr lang="en-US" altLang="en-US" sz="2400" spc="-1">
                <a:solidFill>
                  <a:srgbClr val="000000"/>
                </a:solidFill>
                <a:latin typeface="Cambria"/>
                <a:sym typeface="+mn-ea"/>
              </a:rPr>
              <a:t>of 0.5, ( 144, 72, 36, 18)</a:t>
            </a:r>
            <a:endParaRPr lang="en-US" altLang="en-US" sz="2400" spc="-1">
              <a:solidFill>
                <a:srgbClr val="000000"/>
              </a:solidFill>
              <a:latin typeface="Cambria"/>
              <a:sym typeface="+mn-ea"/>
            </a:endParaRPr>
          </a:p>
          <a:p>
            <a:pPr marL="0" lvl="1">
              <a:lnSpc>
                <a:spcPct val="100000"/>
              </a:lnSpc>
            </a:pPr>
            <a:r>
              <a:rPr lang="en-US" altLang="en-US" sz="2400" b="0" strike="noStrike" spc="-1">
                <a:solidFill>
                  <a:srgbClr val="000000"/>
                </a:solidFill>
                <a:latin typeface="Cambria"/>
              </a:rPr>
              <a:t>     - </a:t>
            </a:r>
            <a:r>
              <a:rPr lang="en-US" sz="2400" spc="-1">
                <a:solidFill>
                  <a:srgbClr val="000000"/>
                </a:solidFill>
                <a:latin typeface="Cambria"/>
                <a:sym typeface="+mn-ea"/>
              </a:rPr>
              <a:t>Trim the head and tail</a:t>
            </a:r>
            <a:endParaRPr lang="en-US" altLang="en-US" sz="2400" b="0" strike="noStrike" spc="-1">
              <a:solidFill>
                <a:srgbClr val="000000"/>
              </a:solidFill>
              <a:latin typeface="Cambria"/>
            </a:endParaRPr>
          </a:p>
          <a:p>
            <a:pPr>
              <a:lnSpc>
                <a:spcPct val="100000"/>
              </a:lnSpc>
            </a:pPr>
            <a:endParaRPr lang="en-US" alt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191" name="Picture 6"/>
          <p:cNvPicPr/>
          <p:nvPr/>
        </p:nvPicPr>
        <p:blipFill>
          <a:blip r:embed="rId1"/>
          <a:stretch>
            <a:fillRect/>
          </a:stretch>
        </p:blipFill>
        <p:spPr>
          <a:xfrm>
            <a:off x="235000" y="2060445"/>
            <a:ext cx="3085200" cy="428400"/>
          </a:xfrm>
          <a:prstGeom prst="rect">
            <a:avLst/>
          </a:prstGeom>
          <a:ln>
            <a:noFill/>
          </a:ln>
        </p:spPr>
      </p:pic>
      <p:pic>
        <p:nvPicPr>
          <p:cNvPr id="192" name="Picture 7"/>
          <p:cNvPicPr/>
          <p:nvPr/>
        </p:nvPicPr>
        <p:blipFill>
          <a:blip r:embed="rId2"/>
          <a:stretch>
            <a:fillRect/>
          </a:stretch>
        </p:blipFill>
        <p:spPr>
          <a:xfrm>
            <a:off x="363250" y="2936715"/>
            <a:ext cx="959760" cy="456840"/>
          </a:xfrm>
          <a:prstGeom prst="rect">
            <a:avLst/>
          </a:prstGeom>
          <a:ln>
            <a:noFill/>
          </a:ln>
        </p:spPr>
      </p:pic>
      <p:pic>
        <p:nvPicPr>
          <p:cNvPr id="4" name="Picture 3" descr="Screenshot from 2020-04-07 23-42-23"/>
          <p:cNvPicPr>
            <a:picLocks noChangeAspect="1"/>
          </p:cNvPicPr>
          <p:nvPr/>
        </p:nvPicPr>
        <p:blipFill>
          <a:blip r:embed="rId3"/>
          <a:stretch>
            <a:fillRect/>
          </a:stretch>
        </p:blipFill>
        <p:spPr>
          <a:xfrm>
            <a:off x="4140200" y="731520"/>
            <a:ext cx="4008120" cy="3975735"/>
          </a:xfrm>
          <a:prstGeom prst="rect">
            <a:avLst/>
          </a:prstGeom>
        </p:spPr>
      </p:pic>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en-US" sz="1400" b="0" strike="noStrike" spc="-1">
                <a:solidFill>
                  <a:srgbClr val="000000"/>
                </a:solidFill>
                <a:latin typeface="Cambria (本文)"/>
              </a:rPr>
              <a:t>１</a:t>
            </a:r>
            <a:r>
              <a:rPr lang="" altLang="en-US" sz="1400" b="0" strike="noStrike" spc="-1">
                <a:solidFill>
                  <a:srgbClr val="000000"/>
                </a:solidFill>
                <a:latin typeface="Cambria (本文)"/>
              </a:rPr>
              <a:t>７</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Single Source Wi-Fi based Localization</a:t>
            </a:r>
            <a:endParaRPr lang="en-US" altLang="en-US" sz="3310" b="0" strike="noStrike" spc="-1">
              <a:solidFill>
                <a:srgbClr val="004B8D"/>
              </a:solidFill>
              <a:latin typeface="Cambria"/>
            </a:endParaRPr>
          </a:p>
        </p:txBody>
      </p:sp>
      <p:sp>
        <p:nvSpPr>
          <p:cNvPr id="157" name="TextShape 2"/>
          <p:cNvSpPr txBox="1"/>
          <p:nvPr/>
        </p:nvSpPr>
        <p:spPr>
          <a:xfrm>
            <a:off x="66675" y="1179195"/>
            <a:ext cx="3408680" cy="3338195"/>
          </a:xfrm>
          <a:prstGeom prst="rect">
            <a:avLst/>
          </a:prstGeom>
          <a:noFill/>
          <a:ln>
            <a:noFill/>
          </a:ln>
        </p:spPr>
        <p:txBody>
          <a:bodyPr>
            <a:normAutofit lnSpcReduction="10000"/>
          </a:bodyPr>
          <a:p>
            <a:pPr marL="343535" indent="-342900">
              <a:lnSpc>
                <a:spcPct val="100000"/>
              </a:lnSpc>
              <a:spcBef>
                <a:spcPts val="480"/>
              </a:spcBef>
              <a:buClr>
                <a:srgbClr val="000000"/>
              </a:buClr>
              <a:buFont typeface="Arial" panose="02080604020202020204" pitchFamily="34" charset="0"/>
              <a:buChar char="•"/>
            </a:pPr>
            <a:r>
              <a:rPr lang="en-US" altLang="en-US" sz="1200" b="1" strike="noStrike" spc="-1">
                <a:solidFill>
                  <a:srgbClr val="000000"/>
                </a:solidFill>
                <a:latin typeface="Cambria"/>
              </a:rPr>
              <a:t>Parallel Learning Convolutional Long Short Term Memory Network for Localization</a:t>
            </a:r>
            <a:endParaRPr lang="en-US" altLang="en-US" sz="2400" b="1" strike="noStrike" spc="-1">
              <a:solidFill>
                <a:srgbClr val="000000"/>
              </a:solidFill>
              <a:latin typeface="Cambria"/>
            </a:endParaRPr>
          </a:p>
          <a:p>
            <a:pPr marL="635" indent="0">
              <a:lnSpc>
                <a:spcPct val="100000"/>
              </a:lnSpc>
              <a:spcBef>
                <a:spcPts val="480"/>
              </a:spcBef>
              <a:buClr>
                <a:srgbClr val="000000"/>
              </a:buClr>
              <a:buFont typeface="Arial" panose="02080604020202020204" pitchFamily="34" charset="0"/>
              <a:buNone/>
            </a:pPr>
            <a:endParaRPr lang="en-US" altLang="en-US" sz="2400" b="1" strike="noStrike" spc="-1">
              <a:solidFill>
                <a:srgbClr val="000000"/>
              </a:solidFill>
              <a:latin typeface="Cambria"/>
            </a:endParaRPr>
          </a:p>
          <a:p>
            <a:pPr marL="635" indent="0">
              <a:lnSpc>
                <a:spcPct val="100000"/>
              </a:lnSpc>
              <a:spcBef>
                <a:spcPts val="480"/>
              </a:spcBef>
              <a:buClr>
                <a:srgbClr val="000000"/>
              </a:buClr>
              <a:buFont typeface="Arial" panose="02080604020202020204" pitchFamily="34" charset="0"/>
              <a:buNone/>
            </a:pPr>
            <a:r>
              <a:rPr lang="en-US" altLang="en-US" sz="1200" spc="-1">
                <a:solidFill>
                  <a:srgbClr val="000000"/>
                </a:solidFill>
                <a:latin typeface="Cambria"/>
                <a:sym typeface="+mn-ea"/>
              </a:rPr>
              <a:t>i.  </a:t>
            </a:r>
            <a:r>
              <a:rPr lang="en-US" altLang="en-US" sz="1200">
                <a:solidFill>
                  <a:srgbClr val="000000"/>
                </a:solidFill>
                <a:sym typeface="+mn-ea"/>
              </a:rPr>
              <a:t>Preliminaries</a:t>
            </a:r>
            <a:endParaRPr lang="en-US" altLang="en-US" sz="1200">
              <a:solidFill>
                <a:srgbClr val="000000"/>
              </a:solidFill>
              <a:sym typeface="+mn-ea"/>
            </a:endParaRPr>
          </a:p>
          <a:p>
            <a:pPr marL="635" indent="0">
              <a:lnSpc>
                <a:spcPct val="100000"/>
              </a:lnSpc>
              <a:spcBef>
                <a:spcPts val="480"/>
              </a:spcBef>
              <a:buClr>
                <a:srgbClr val="000000"/>
              </a:buClr>
              <a:buFont typeface="Arial" panose="02080604020202020204" pitchFamily="34" charset="0"/>
              <a:buNone/>
            </a:pPr>
            <a:r>
              <a:rPr lang="en-US" altLang="en-US" sz="1200" spc="-1">
                <a:solidFill>
                  <a:srgbClr val="000000"/>
                </a:solidFill>
                <a:latin typeface="Cambria"/>
                <a:sym typeface="+mn-ea"/>
              </a:rPr>
              <a:t>     - RNN</a:t>
            </a:r>
            <a:endParaRPr lang="en-US" altLang="en-US" sz="1200" spc="-1">
              <a:solidFill>
                <a:srgbClr val="000000"/>
              </a:solidFill>
              <a:latin typeface="Cambria"/>
              <a:sym typeface="+mn-ea"/>
            </a:endParaRPr>
          </a:p>
          <a:p>
            <a:pPr marL="635" indent="0">
              <a:lnSpc>
                <a:spcPct val="100000"/>
              </a:lnSpc>
              <a:spcBef>
                <a:spcPts val="480"/>
              </a:spcBef>
              <a:buClr>
                <a:srgbClr val="000000"/>
              </a:buClr>
              <a:buFont typeface="Arial" panose="02080604020202020204" pitchFamily="34" charset="0"/>
              <a:buNone/>
            </a:pPr>
            <a:r>
              <a:rPr lang="en-US" sz="1200" spc="-1">
                <a:solidFill>
                  <a:srgbClr val="000000"/>
                </a:solidFill>
                <a:latin typeface="Cambria"/>
                <a:sym typeface="+mn-ea"/>
              </a:rPr>
              <a:t>feedforward neural network with internal memory</a:t>
            </a:r>
            <a:endParaRPr lang="en-US" altLang="en-US" sz="1200" spc="-1">
              <a:solidFill>
                <a:srgbClr val="000000"/>
              </a:solidFill>
              <a:latin typeface="Cambria"/>
              <a:sym typeface="+mn-ea"/>
            </a:endParaRPr>
          </a:p>
          <a:p>
            <a:pPr marL="635" indent="0">
              <a:lnSpc>
                <a:spcPct val="100000"/>
              </a:lnSpc>
              <a:spcBef>
                <a:spcPts val="480"/>
              </a:spcBef>
              <a:buClr>
                <a:srgbClr val="000000"/>
              </a:buClr>
              <a:buFont typeface="Arial" panose="02080604020202020204" pitchFamily="34" charset="0"/>
              <a:buNone/>
            </a:pPr>
            <a:endParaRPr lang="en-US" sz="1200">
              <a:solidFill>
                <a:srgbClr val="000000"/>
              </a:solidFill>
              <a:sym typeface="+mn-ea"/>
            </a:endParaRPr>
          </a:p>
          <a:p>
            <a:pPr>
              <a:lnSpc>
                <a:spcPct val="100000"/>
              </a:lnSpc>
            </a:pPr>
            <a:r>
              <a:rPr lang="en-US" sz="1200">
                <a:solidFill>
                  <a:srgbClr val="000000"/>
                </a:solidFill>
                <a:sym typeface="+mn-ea"/>
              </a:rPr>
              <a:t>     </a:t>
            </a:r>
            <a:r>
              <a:rPr lang="en-US" altLang="en-US" sz="1200" spc="-1">
                <a:solidFill>
                  <a:srgbClr val="000000"/>
                </a:solidFill>
                <a:latin typeface="Cambria"/>
                <a:sym typeface="+mn-ea"/>
              </a:rPr>
              <a:t>- </a:t>
            </a:r>
            <a:r>
              <a:rPr lang="en-US" altLang="en-US" sz="1200" spc="-1">
                <a:solidFill>
                  <a:schemeClr val="tx1"/>
                </a:solidFill>
                <a:latin typeface="Cambria"/>
                <a:sym typeface="+mn-ea"/>
              </a:rPr>
              <a:t>LSTM</a:t>
            </a:r>
            <a:endParaRPr lang="en-US" altLang="en-US" sz="1200" spc="-1">
              <a:solidFill>
                <a:schemeClr val="tx1"/>
              </a:solidFill>
              <a:latin typeface="Cambria"/>
              <a:sym typeface="+mn-ea"/>
            </a:endParaRPr>
          </a:p>
          <a:p>
            <a:pPr>
              <a:lnSpc>
                <a:spcPct val="100000"/>
              </a:lnSpc>
            </a:pPr>
            <a:r>
              <a:rPr lang="en-US" sz="1200" spc="-1">
                <a:solidFill>
                  <a:srgbClr val="000000"/>
                </a:solidFill>
                <a:latin typeface="Cambria"/>
                <a:sym typeface="+mn-ea"/>
              </a:rPr>
              <a:t>input, forget, cell, output, hidden gate</a:t>
            </a:r>
            <a:endParaRPr lang="en-US" sz="1200" spc="-1">
              <a:solidFill>
                <a:schemeClr val="tx1"/>
              </a:solidFill>
              <a:latin typeface="Cambria"/>
              <a:sym typeface="+mn-ea"/>
            </a:endParaRPr>
          </a:p>
          <a:p>
            <a:pPr>
              <a:lnSpc>
                <a:spcPct val="100000"/>
              </a:lnSpc>
            </a:pPr>
            <a:r>
              <a:rPr lang="en-US" sz="1200" spc="-1">
                <a:solidFill>
                  <a:schemeClr val="tx1"/>
                </a:solidFill>
                <a:latin typeface="Cambria"/>
                <a:sym typeface="+mn-ea"/>
              </a:rPr>
              <a:t>    </a:t>
            </a:r>
            <a:r>
              <a:rPr lang="en-US" altLang="en-US" sz="1200" spc="-1">
                <a:solidFill>
                  <a:schemeClr val="tx1"/>
                </a:solidFill>
                <a:latin typeface="Cambria"/>
                <a:sym typeface="+mn-ea"/>
              </a:rPr>
              <a:t> </a:t>
            </a:r>
            <a:endParaRPr lang="en-US" sz="1200">
              <a:solidFill>
                <a:schemeClr val="tx1"/>
              </a:solidFill>
              <a:sym typeface="+mn-ea"/>
            </a:endParaRPr>
          </a:p>
          <a:p>
            <a:pPr>
              <a:lnSpc>
                <a:spcPct val="100000"/>
              </a:lnSpc>
            </a:pPr>
            <a:endParaRPr lang="en-US" altLang="en-US" sz="2400" spc="-1">
              <a:solidFill>
                <a:srgbClr val="000000"/>
              </a:solidFill>
              <a:latin typeface="Cambria"/>
              <a:sym typeface="+mn-ea"/>
            </a:endParaRPr>
          </a:p>
          <a:p>
            <a:pPr>
              <a:lnSpc>
                <a:spcPct val="100000"/>
              </a:lnSpc>
            </a:pPr>
            <a:endParaRPr lang="en-US" altLang="en-US" sz="2400" b="0" strike="noStrike" spc="-1">
              <a:solidFill>
                <a:srgbClr val="000000"/>
              </a:solidFill>
              <a:latin typeface="Cambria"/>
            </a:endParaRPr>
          </a:p>
          <a:p>
            <a:pPr>
              <a:lnSpc>
                <a:spcPct val="100000"/>
              </a:lnSpc>
            </a:pPr>
            <a:endParaRPr lang="en-US" alt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3" name="Picture 2" descr="RNN-vs-LSTM-vs-GRU-1024x308"/>
          <p:cNvPicPr>
            <a:picLocks noChangeAspect="1"/>
          </p:cNvPicPr>
          <p:nvPr/>
        </p:nvPicPr>
        <p:blipFill>
          <a:blip r:embed="rId1"/>
          <a:srcRect l="306" t="-1364" r="34130" b="1364"/>
          <a:stretch>
            <a:fillRect/>
          </a:stretch>
        </p:blipFill>
        <p:spPr>
          <a:xfrm>
            <a:off x="3289300" y="2019935"/>
            <a:ext cx="5797550" cy="2659380"/>
          </a:xfrm>
          <a:prstGeom prst="rect">
            <a:avLst/>
          </a:prstGeom>
        </p:spPr>
      </p:pic>
      <p:pic>
        <p:nvPicPr>
          <p:cNvPr id="4" name="Picture 3" descr="Screenshot from 2020-04-08 11-39-34"/>
          <p:cNvPicPr>
            <a:picLocks noChangeAspect="1"/>
          </p:cNvPicPr>
          <p:nvPr/>
        </p:nvPicPr>
        <p:blipFill>
          <a:blip r:embed="rId2"/>
          <a:stretch>
            <a:fillRect/>
          </a:stretch>
        </p:blipFill>
        <p:spPr>
          <a:xfrm>
            <a:off x="6880225" y="922020"/>
            <a:ext cx="1772285" cy="1285875"/>
          </a:xfrm>
          <a:prstGeom prst="rect">
            <a:avLst/>
          </a:prstGeom>
        </p:spPr>
      </p:pic>
      <p:sp>
        <p:nvSpPr>
          <p:cNvPr id="2" name="TextShape 2"/>
          <p:cNvSpPr txBox="1"/>
          <p:nvPr/>
        </p:nvSpPr>
        <p:spPr>
          <a:xfrm>
            <a:off x="4484370" y="4473575"/>
            <a:ext cx="3597275" cy="448945"/>
          </a:xfrm>
          <a:prstGeom prst="rect">
            <a:avLst/>
          </a:prstGeom>
          <a:noFill/>
          <a:ln>
            <a:noFill/>
          </a:ln>
        </p:spPr>
        <p:txBody>
          <a:bodyPr>
            <a:normAutofit/>
          </a:bodyPr>
          <a:p>
            <a:pPr>
              <a:lnSpc>
                <a:spcPct val="100000"/>
              </a:lnSpc>
            </a:pPr>
            <a:r>
              <a:rPr lang="en-US" altLang="en-US" sz="1000" spc="-1">
                <a:solidFill>
                  <a:srgbClr val="000000"/>
                </a:solidFill>
                <a:latin typeface="Cambria"/>
                <a:sym typeface="+mn-ea"/>
              </a:rPr>
              <a:t>http://dprogrammer.org/rnn-lstm-gru</a:t>
            </a:r>
            <a:endParaRPr lang="en-US" altLang="en-US" sz="1000" b="0" strike="noStrike" spc="-1">
              <a:solidFill>
                <a:srgbClr val="000000"/>
              </a:solidFill>
              <a:latin typeface="Cambria"/>
            </a:endParaRPr>
          </a:p>
        </p:txBody>
      </p:sp>
      <p:sp>
        <p:nvSpPr>
          <p:cNvPr id="5"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en-US" sz="1400" b="0" strike="noStrike" spc="-1">
                <a:solidFill>
                  <a:srgbClr val="000000"/>
                </a:solidFill>
                <a:latin typeface="Cambria (本文)"/>
              </a:rPr>
              <a:t>１</a:t>
            </a:r>
            <a:r>
              <a:rPr lang="" altLang="en-US" sz="1400" b="0" strike="noStrike" spc="-1">
                <a:solidFill>
                  <a:srgbClr val="000000"/>
                </a:solidFill>
                <a:latin typeface="Cambria (本文)"/>
              </a:rPr>
              <a:t>８</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Single Source Wi-Fi based Localization</a:t>
            </a:r>
            <a:endParaRPr lang="en-US" altLang="en-US" sz="3310" b="0" strike="noStrike" spc="-1">
              <a:solidFill>
                <a:srgbClr val="004B8D"/>
              </a:solidFill>
              <a:latin typeface="Cambria"/>
            </a:endParaRPr>
          </a:p>
        </p:txBody>
      </p:sp>
      <p:sp>
        <p:nvSpPr>
          <p:cNvPr id="157" name="TextShape 2"/>
          <p:cNvSpPr txBox="1"/>
          <p:nvPr/>
        </p:nvSpPr>
        <p:spPr>
          <a:xfrm>
            <a:off x="66675" y="1179195"/>
            <a:ext cx="4179570" cy="3338195"/>
          </a:xfrm>
          <a:prstGeom prst="rect">
            <a:avLst/>
          </a:prstGeom>
          <a:noFill/>
          <a:ln>
            <a:noFill/>
          </a:ln>
        </p:spPr>
        <p:txBody>
          <a:bodyPr>
            <a:normAutofit/>
          </a:bodyPr>
          <a:p>
            <a:pPr marL="343535" indent="-342900">
              <a:lnSpc>
                <a:spcPct val="100000"/>
              </a:lnSpc>
              <a:spcBef>
                <a:spcPts val="480"/>
              </a:spcBef>
              <a:buClr>
                <a:srgbClr val="000000"/>
              </a:buClr>
              <a:buFont typeface="Arial" panose="02080604020202020204" pitchFamily="34" charset="0"/>
              <a:buChar char="•"/>
            </a:pPr>
            <a:r>
              <a:rPr lang="en-US" altLang="en-US" sz="1200" b="1" strike="noStrike" spc="-1">
                <a:solidFill>
                  <a:srgbClr val="000000"/>
                </a:solidFill>
                <a:latin typeface="Cambria"/>
              </a:rPr>
              <a:t>Parallel Learning Convolutional Long Short Term Memory Network for Localization</a:t>
            </a:r>
            <a:endParaRPr lang="en-US" altLang="en-US" sz="2400" b="1" strike="noStrike" spc="-1">
              <a:solidFill>
                <a:srgbClr val="000000"/>
              </a:solidFill>
              <a:latin typeface="Cambria"/>
            </a:endParaRPr>
          </a:p>
          <a:p>
            <a:pPr marL="635" indent="0">
              <a:lnSpc>
                <a:spcPct val="100000"/>
              </a:lnSpc>
              <a:spcBef>
                <a:spcPts val="480"/>
              </a:spcBef>
              <a:buClr>
                <a:srgbClr val="000000"/>
              </a:buClr>
              <a:buFont typeface="Arial" panose="02080604020202020204" pitchFamily="34" charset="0"/>
              <a:buNone/>
            </a:pPr>
            <a:endParaRPr lang="en-US" altLang="en-US" sz="2400" b="1" strike="noStrike" spc="-1">
              <a:solidFill>
                <a:srgbClr val="000000"/>
              </a:solidFill>
              <a:latin typeface="Cambria"/>
            </a:endParaRPr>
          </a:p>
          <a:p>
            <a:pPr marL="635" indent="0">
              <a:lnSpc>
                <a:spcPct val="100000"/>
              </a:lnSpc>
              <a:spcBef>
                <a:spcPts val="480"/>
              </a:spcBef>
              <a:buClr>
                <a:srgbClr val="000000"/>
              </a:buClr>
              <a:buFont typeface="Arial" panose="02080604020202020204" pitchFamily="34" charset="0"/>
              <a:buNone/>
            </a:pPr>
            <a:r>
              <a:rPr lang="en-US" altLang="en-US" sz="1200" spc="-1">
                <a:solidFill>
                  <a:srgbClr val="000000"/>
                </a:solidFill>
                <a:latin typeface="Cambria"/>
                <a:sym typeface="+mn-ea"/>
              </a:rPr>
              <a:t>ii.  </a:t>
            </a:r>
            <a:r>
              <a:rPr lang="en-US" altLang="en-US" sz="1200">
                <a:solidFill>
                  <a:srgbClr val="000000"/>
                </a:solidFill>
                <a:sym typeface="+mn-ea"/>
              </a:rPr>
              <a:t>Proposed PLConv-LSTM Localization Model</a:t>
            </a:r>
            <a:endParaRPr lang="en-US" altLang="en-US" sz="1200">
              <a:solidFill>
                <a:srgbClr val="000000"/>
              </a:solidFill>
              <a:sym typeface="+mn-ea"/>
            </a:endParaRPr>
          </a:p>
          <a:p>
            <a:pPr marL="635" indent="0">
              <a:lnSpc>
                <a:spcPct val="100000"/>
              </a:lnSpc>
              <a:spcBef>
                <a:spcPts val="480"/>
              </a:spcBef>
              <a:buClr>
                <a:srgbClr val="000000"/>
              </a:buClr>
              <a:buFont typeface="Arial" panose="02080604020202020204" pitchFamily="34" charset="0"/>
              <a:buNone/>
            </a:pPr>
            <a:r>
              <a:rPr lang="en-US" altLang="en-US" sz="1200" spc="-1">
                <a:solidFill>
                  <a:srgbClr val="000000"/>
                </a:solidFill>
                <a:latin typeface="Cambria"/>
                <a:sym typeface="+mn-ea"/>
              </a:rPr>
              <a:t>     - </a:t>
            </a:r>
            <a:r>
              <a:rPr lang="en-US" sz="1200">
                <a:solidFill>
                  <a:srgbClr val="000000"/>
                </a:solidFill>
                <a:sym typeface="+mn-ea"/>
              </a:rPr>
              <a:t>Multiscale signal data reshaped as inputs</a:t>
            </a:r>
            <a:endParaRPr lang="en-US" sz="1200" spc="-1">
              <a:solidFill>
                <a:schemeClr val="tx1"/>
              </a:solidFill>
              <a:latin typeface="Cambria"/>
              <a:sym typeface="+mn-ea"/>
            </a:endParaRPr>
          </a:p>
          <a:p>
            <a:pPr>
              <a:lnSpc>
                <a:spcPct val="100000"/>
              </a:lnSpc>
            </a:pPr>
            <a:endParaRPr lang="en-US" sz="1200" spc="-1">
              <a:solidFill>
                <a:schemeClr val="tx1"/>
              </a:solidFill>
              <a:latin typeface="Cambria"/>
              <a:sym typeface="+mn-ea"/>
            </a:endParaRPr>
          </a:p>
          <a:p>
            <a:pPr>
              <a:lnSpc>
                <a:spcPct val="100000"/>
              </a:lnSpc>
            </a:pPr>
            <a:r>
              <a:rPr lang="en-US" sz="1200" spc="-1">
                <a:solidFill>
                  <a:schemeClr val="tx1"/>
                </a:solidFill>
                <a:latin typeface="Cambria"/>
                <a:sym typeface="+mn-ea"/>
              </a:rPr>
              <a:t>     </a:t>
            </a:r>
            <a:r>
              <a:rPr lang="en-US" altLang="en-US" sz="1200" spc="-1">
                <a:solidFill>
                  <a:schemeClr val="tx1"/>
                </a:solidFill>
                <a:latin typeface="Cambria"/>
                <a:sym typeface="+mn-ea"/>
              </a:rPr>
              <a:t>- Conv-LSTM network </a:t>
            </a:r>
            <a:endParaRPr lang="en-US" altLang="en-US" sz="1200" spc="-1">
              <a:solidFill>
                <a:schemeClr val="tx1"/>
              </a:solidFill>
              <a:latin typeface="Cambria"/>
              <a:sym typeface="+mn-ea"/>
            </a:endParaRPr>
          </a:p>
          <a:p>
            <a:pPr>
              <a:lnSpc>
                <a:spcPct val="100000"/>
              </a:lnSpc>
            </a:pPr>
            <a:endParaRPr lang="en-US" altLang="en-US" sz="1200" spc="-1">
              <a:solidFill>
                <a:schemeClr val="tx1"/>
              </a:solidFill>
              <a:latin typeface="Cambria"/>
              <a:sym typeface="+mn-ea"/>
            </a:endParaRPr>
          </a:p>
          <a:p>
            <a:pPr>
              <a:lnSpc>
                <a:spcPct val="100000"/>
              </a:lnSpc>
            </a:pPr>
            <a:r>
              <a:rPr lang="en-US" altLang="en-US" sz="1200" spc="-1">
                <a:solidFill>
                  <a:srgbClr val="000000"/>
                </a:solidFill>
                <a:latin typeface="Cambria"/>
                <a:sym typeface="+mn-ea"/>
              </a:rPr>
              <a:t>     - </a:t>
            </a:r>
            <a:r>
              <a:rPr lang="en-US" sz="1200" spc="-1">
                <a:latin typeface="Cambria"/>
                <a:sym typeface="+mn-ea"/>
              </a:rPr>
              <a:t>C</a:t>
            </a:r>
            <a:r>
              <a:rPr lang="en-US" altLang="en-US" sz="1200" spc="-1">
                <a:latin typeface="Cambria"/>
                <a:sym typeface="+mn-ea"/>
              </a:rPr>
              <a:t>oncatenation</a:t>
            </a:r>
            <a:endParaRPr lang="en-US" altLang="en-US" sz="1200" spc="-1">
              <a:latin typeface="Cambria"/>
              <a:sym typeface="+mn-ea"/>
            </a:endParaRPr>
          </a:p>
          <a:p>
            <a:pPr>
              <a:lnSpc>
                <a:spcPct val="100000"/>
              </a:lnSpc>
            </a:pPr>
            <a:endParaRPr lang="en-US" altLang="en-US" sz="1200" spc="-1">
              <a:solidFill>
                <a:schemeClr val="tx1"/>
              </a:solidFill>
              <a:latin typeface="Cambria"/>
              <a:sym typeface="+mn-ea"/>
            </a:endParaRPr>
          </a:p>
          <a:p>
            <a:pPr>
              <a:lnSpc>
                <a:spcPct val="100000"/>
              </a:lnSpc>
            </a:pPr>
            <a:r>
              <a:rPr lang="en-US" sz="1200">
                <a:solidFill>
                  <a:schemeClr val="tx1"/>
                </a:solidFill>
                <a:sym typeface="+mn-ea"/>
              </a:rPr>
              <a:t>     </a:t>
            </a:r>
            <a:r>
              <a:rPr lang="en-US" altLang="en-US" sz="1200" spc="-1">
                <a:solidFill>
                  <a:srgbClr val="000000"/>
                </a:solidFill>
                <a:latin typeface="Cambria"/>
                <a:sym typeface="+mn-ea"/>
              </a:rPr>
              <a:t>- </a:t>
            </a:r>
            <a:r>
              <a:rPr lang="en-US" altLang="en-US" sz="1200" spc="-1">
                <a:latin typeface="Cambria"/>
                <a:sym typeface="+mn-ea"/>
              </a:rPr>
              <a:t>Dense + Classification</a:t>
            </a:r>
            <a:endParaRPr lang="en-US" altLang="en-US" sz="2400" spc="-1">
              <a:solidFill>
                <a:srgbClr val="000000"/>
              </a:solidFill>
              <a:latin typeface="Cambria"/>
              <a:sym typeface="+mn-ea"/>
            </a:endParaRPr>
          </a:p>
          <a:p>
            <a:pPr>
              <a:lnSpc>
                <a:spcPct val="100000"/>
              </a:lnSpc>
            </a:pPr>
            <a:endParaRPr lang="en-US" altLang="en-US" sz="2400" b="0" strike="noStrike" spc="-1">
              <a:solidFill>
                <a:srgbClr val="000000"/>
              </a:solidFill>
              <a:latin typeface="Cambria"/>
            </a:endParaRPr>
          </a:p>
          <a:p>
            <a:pPr>
              <a:lnSpc>
                <a:spcPct val="100000"/>
              </a:lnSpc>
            </a:pPr>
            <a:endParaRPr lang="en-US" alt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2" name="Picture 1" descr="Screenshot from 2020-04-08 00-09-01"/>
          <p:cNvPicPr>
            <a:picLocks noChangeAspect="1"/>
          </p:cNvPicPr>
          <p:nvPr/>
        </p:nvPicPr>
        <p:blipFill>
          <a:blip r:embed="rId1"/>
          <a:stretch>
            <a:fillRect/>
          </a:stretch>
        </p:blipFill>
        <p:spPr>
          <a:xfrm>
            <a:off x="3816985" y="757555"/>
            <a:ext cx="5241290" cy="3852545"/>
          </a:xfrm>
          <a:prstGeom prst="rect">
            <a:avLst/>
          </a:prstGeom>
        </p:spPr>
      </p:pic>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altLang="en-US" sz="1400" b="0" strike="noStrike" spc="-1">
                <a:solidFill>
                  <a:srgbClr val="000000"/>
                </a:solidFill>
                <a:latin typeface="Cambria (本文)"/>
              </a:rPr>
              <a:t>１</a:t>
            </a:r>
            <a:r>
              <a:rPr lang="" altLang="en-US" sz="1400" b="0" strike="noStrike" spc="-1">
                <a:solidFill>
                  <a:srgbClr val="000000"/>
                </a:solidFill>
                <a:latin typeface="Cambria (本文)"/>
              </a:rPr>
              <a:t>９</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457200" y="615600"/>
            <a:ext cx="7589160" cy="857520"/>
          </a:xfrm>
          <a:prstGeom prst="rect">
            <a:avLst/>
          </a:prstGeom>
          <a:noFill/>
          <a:ln>
            <a:noFill/>
          </a:ln>
        </p:spPr>
        <p:txBody>
          <a:bodyPr anchor="ctr"/>
          <a:p>
            <a:pPr>
              <a:lnSpc>
                <a:spcPct val="100000"/>
              </a:lnSpc>
            </a:pPr>
            <a:r>
              <a:rPr lang="en-US" sz="3310" b="0" strike="noStrike" spc="-1">
                <a:solidFill>
                  <a:srgbClr val="004B8D"/>
                </a:solidFill>
                <a:latin typeface="Cambria"/>
              </a:rPr>
              <a:t>Table of Contents</a:t>
            </a:r>
            <a:endParaRPr lang="en-US" sz="3310" b="0" strike="noStrike" spc="-1">
              <a:solidFill>
                <a:srgbClr val="000000"/>
              </a:solidFill>
              <a:latin typeface="Cambria"/>
            </a:endParaRPr>
          </a:p>
        </p:txBody>
      </p:sp>
      <p:sp>
        <p:nvSpPr>
          <p:cNvPr id="136" name="TextShape 2"/>
          <p:cNvSpPr txBox="1"/>
          <p:nvPr/>
        </p:nvSpPr>
        <p:spPr>
          <a:xfrm>
            <a:off x="200025" y="1413510"/>
            <a:ext cx="9102090" cy="3214370"/>
          </a:xfrm>
          <a:prstGeom prst="rect">
            <a:avLst/>
          </a:prstGeom>
          <a:noFill/>
          <a:ln>
            <a:noFill/>
          </a:ln>
        </p:spPr>
        <p:txBody>
          <a:bodyPr>
            <a:normAutofit fontScale="90000"/>
          </a:bodyPr>
          <a:p>
            <a:pPr marL="257175" indent="-256540">
              <a:lnSpc>
                <a:spcPct val="100000"/>
              </a:lnSpc>
              <a:spcBef>
                <a:spcPts val="400"/>
              </a:spcBef>
              <a:buClr>
                <a:srgbClr val="000000"/>
              </a:buClr>
              <a:buFont typeface="Arial"/>
              <a:buChar char="•"/>
            </a:pPr>
            <a:r>
              <a:rPr lang="en-US" sz="2000" b="0" strike="noStrike" spc="-1">
                <a:solidFill>
                  <a:srgbClr val="000000"/>
                </a:solidFill>
                <a:latin typeface="Cambria"/>
              </a:rPr>
              <a:t>Introduction of Indoor Localization</a:t>
            </a:r>
            <a:endParaRPr lang="en-US" sz="2000" b="0" strike="noStrike" spc="-1">
              <a:solidFill>
                <a:srgbClr val="000000"/>
              </a:solidFill>
              <a:latin typeface="Cambria"/>
            </a:endParaRPr>
          </a:p>
          <a:p>
            <a:pPr marL="635" indent="0">
              <a:lnSpc>
                <a:spcPct val="100000"/>
              </a:lnSpc>
              <a:spcBef>
                <a:spcPts val="400"/>
              </a:spcBef>
              <a:buClr>
                <a:srgbClr val="000000"/>
              </a:buClr>
              <a:buFont typeface="Arial"/>
              <a:buNone/>
            </a:pPr>
            <a:endParaRPr lang="en-US" sz="2000" b="0" strike="noStrike" spc="-1">
              <a:solidFill>
                <a:srgbClr val="000000"/>
              </a:solidFill>
              <a:latin typeface="Cambria"/>
            </a:endParaRPr>
          </a:p>
          <a:p>
            <a:pPr marL="257175" indent="-256540">
              <a:lnSpc>
                <a:spcPct val="100000"/>
              </a:lnSpc>
              <a:spcBef>
                <a:spcPts val="400"/>
              </a:spcBef>
              <a:buClr>
                <a:srgbClr val="000000"/>
              </a:buClr>
              <a:buFont typeface="Arial"/>
              <a:buChar char="•"/>
            </a:pPr>
            <a:r>
              <a:rPr lang="en-US" sz="2000" b="0" strike="noStrike" spc="-1">
                <a:solidFill>
                  <a:srgbClr val="000000"/>
                </a:solidFill>
                <a:latin typeface="Cambria"/>
              </a:rPr>
              <a:t>Motivation of the research work</a:t>
            </a:r>
            <a:endParaRPr lang="en-US" sz="2000" b="0" strike="noStrike" spc="-1">
              <a:solidFill>
                <a:srgbClr val="000000"/>
              </a:solidFill>
              <a:latin typeface="Cambria"/>
            </a:endParaRPr>
          </a:p>
          <a:p>
            <a:pPr marL="635" indent="0">
              <a:lnSpc>
                <a:spcPct val="100000"/>
              </a:lnSpc>
              <a:spcBef>
                <a:spcPts val="400"/>
              </a:spcBef>
              <a:buClr>
                <a:srgbClr val="000000"/>
              </a:buClr>
              <a:buFont typeface="Arial"/>
              <a:buNone/>
            </a:pPr>
            <a:endParaRPr lang="en-US" sz="2000" b="0" strike="noStrike" spc="-1">
              <a:solidFill>
                <a:srgbClr val="000000"/>
              </a:solidFill>
              <a:latin typeface="Cambria"/>
            </a:endParaRPr>
          </a:p>
          <a:p>
            <a:pPr marL="257175" indent="-256540">
              <a:lnSpc>
                <a:spcPct val="100000"/>
              </a:lnSpc>
              <a:spcBef>
                <a:spcPts val="400"/>
              </a:spcBef>
              <a:buClr>
                <a:srgbClr val="000000"/>
              </a:buClr>
              <a:buFont typeface="Arial"/>
              <a:buChar char="•"/>
            </a:pPr>
            <a:r>
              <a:rPr lang="en-US" sz="2000" b="0" strike="noStrike" spc="-1">
                <a:solidFill>
                  <a:srgbClr val="000000"/>
                </a:solidFill>
                <a:latin typeface="Cambria"/>
              </a:rPr>
              <a:t>Proposed </a:t>
            </a:r>
            <a:r>
              <a:rPr lang="en-US" altLang="en-US" sz="2000" b="0" strike="noStrike" spc="-1">
                <a:solidFill>
                  <a:srgbClr val="000000"/>
                </a:solidFill>
                <a:latin typeface="Cambria"/>
              </a:rPr>
              <a:t>Multimodal Learning and Single Source Wi-Fi</a:t>
            </a:r>
            <a:r>
              <a:rPr lang="en-US" sz="2000" b="0" strike="noStrike" spc="-1">
                <a:solidFill>
                  <a:srgbClr val="000000"/>
                </a:solidFill>
                <a:latin typeface="Cambria"/>
              </a:rPr>
              <a:t> Localization </a:t>
            </a:r>
            <a:endParaRPr lang="en-US" sz="2000" b="0" strike="noStrike" spc="-1">
              <a:solidFill>
                <a:srgbClr val="000000"/>
              </a:solidFill>
              <a:latin typeface="Cambria"/>
            </a:endParaRPr>
          </a:p>
          <a:p>
            <a:pPr marL="557530" lvl="1" indent="-213995">
              <a:lnSpc>
                <a:spcPct val="100000"/>
              </a:lnSpc>
              <a:spcBef>
                <a:spcPts val="320"/>
              </a:spcBef>
              <a:buClr>
                <a:srgbClr val="000000"/>
              </a:buClr>
              <a:buFont typeface="Arial"/>
              <a:buChar char="–"/>
            </a:pPr>
            <a:r>
              <a:rPr lang="en-US" altLang="en-US" sz="1600" b="0" strike="noStrike" spc="-1">
                <a:solidFill>
                  <a:srgbClr val="000000"/>
                </a:solidFill>
                <a:latin typeface="Cambria"/>
              </a:rPr>
              <a:t>Video based Localization Data Labeling</a:t>
            </a:r>
            <a:endParaRPr lang="en-US" sz="1600" b="0" strike="noStrike" spc="-1">
              <a:solidFill>
                <a:srgbClr val="000000"/>
              </a:solidFill>
              <a:latin typeface="Cambria"/>
            </a:endParaRPr>
          </a:p>
          <a:p>
            <a:pPr marL="557530" lvl="1" indent="-213995">
              <a:lnSpc>
                <a:spcPct val="100000"/>
              </a:lnSpc>
              <a:spcBef>
                <a:spcPts val="320"/>
              </a:spcBef>
              <a:buClr>
                <a:srgbClr val="000000"/>
              </a:buClr>
              <a:buFont typeface="Arial"/>
              <a:buChar char="–"/>
            </a:pPr>
            <a:r>
              <a:rPr lang="en-US" altLang="en-US" sz="1600" b="0" strike="noStrike" spc="-1">
                <a:solidFill>
                  <a:srgbClr val="000000"/>
                </a:solidFill>
                <a:latin typeface="Cambria"/>
              </a:rPr>
              <a:t>Single Source Wi-Fi based Localization</a:t>
            </a:r>
            <a:endParaRPr lang="en-US" altLang="en-US" sz="1600" b="0" strike="noStrike" spc="-1">
              <a:solidFill>
                <a:srgbClr val="000000"/>
              </a:solidFill>
              <a:latin typeface="Cambria"/>
            </a:endParaRPr>
          </a:p>
          <a:p>
            <a:pPr marL="557530" lvl="1" indent="-213995">
              <a:lnSpc>
                <a:spcPct val="100000"/>
              </a:lnSpc>
              <a:spcBef>
                <a:spcPts val="320"/>
              </a:spcBef>
              <a:buClr>
                <a:srgbClr val="000000"/>
              </a:buClr>
              <a:buFont typeface="Arial"/>
              <a:buChar char="–"/>
            </a:pPr>
            <a:r>
              <a:rPr lang="en-US" altLang="en-US" sz="1600" b="0" strike="noStrike" spc="-1">
                <a:solidFill>
                  <a:srgbClr val="000000"/>
                </a:solidFill>
                <a:latin typeface="Cambria"/>
              </a:rPr>
              <a:t>LSTM based Path Tracking</a:t>
            </a:r>
            <a:endParaRPr lang="en-US" altLang="en-US" sz="1600" b="0" strike="noStrike" spc="-1">
              <a:solidFill>
                <a:srgbClr val="000000"/>
              </a:solidFill>
              <a:latin typeface="Cambria"/>
            </a:endParaRPr>
          </a:p>
          <a:p>
            <a:pPr marL="343535" lvl="1" indent="0">
              <a:lnSpc>
                <a:spcPct val="100000"/>
              </a:lnSpc>
              <a:spcBef>
                <a:spcPts val="320"/>
              </a:spcBef>
              <a:buClr>
                <a:srgbClr val="000000"/>
              </a:buClr>
              <a:buFont typeface="Arial"/>
              <a:buNone/>
            </a:pPr>
            <a:endParaRPr lang="en-US" sz="2000" b="0" strike="noStrike" spc="-1">
              <a:solidFill>
                <a:srgbClr val="000000"/>
              </a:solidFill>
              <a:latin typeface="Cambria"/>
            </a:endParaRPr>
          </a:p>
          <a:p>
            <a:pPr marL="257175" indent="-256540">
              <a:lnSpc>
                <a:spcPct val="100000"/>
              </a:lnSpc>
              <a:spcBef>
                <a:spcPts val="400"/>
              </a:spcBef>
              <a:buClr>
                <a:srgbClr val="000000"/>
              </a:buClr>
              <a:buFont typeface="Arial"/>
              <a:buChar char="•"/>
            </a:pPr>
            <a:r>
              <a:rPr lang="en-US" sz="2000" b="0" strike="noStrike" spc="-1">
                <a:solidFill>
                  <a:srgbClr val="000000"/>
                </a:solidFill>
                <a:latin typeface="Cambria"/>
              </a:rPr>
              <a:t>Conclusion and Future Work</a:t>
            </a:r>
            <a:endParaRPr lang="en-US" sz="2000" b="0" strike="noStrike" spc="-1">
              <a:solidFill>
                <a:srgbClr val="000000"/>
              </a:solidFill>
              <a:latin typeface="Cambria"/>
            </a:endParaRPr>
          </a:p>
          <a:p>
            <a:pPr>
              <a:lnSpc>
                <a:spcPct val="100000"/>
              </a:lnSpc>
              <a:spcBef>
                <a:spcPts val="400"/>
              </a:spcBef>
            </a:pPr>
            <a:endParaRPr lang="en-US" sz="2000" b="0" strike="noStrike" spc="-1">
              <a:solidFill>
                <a:srgbClr val="000000"/>
              </a:solidFill>
              <a:latin typeface="Cambria"/>
            </a:endParaRPr>
          </a:p>
          <a:p>
            <a:pPr>
              <a:lnSpc>
                <a:spcPct val="100000"/>
              </a:lnSpc>
              <a:spcBef>
                <a:spcPts val="400"/>
              </a:spcBef>
            </a:pPr>
            <a:endParaRPr lang="en-US" sz="2000" b="0" strike="noStrike" spc="-1">
              <a:solidFill>
                <a:srgbClr val="000000"/>
              </a:solidFill>
              <a:latin typeface="Cambria"/>
            </a:endParaRPr>
          </a:p>
        </p:txBody>
      </p:sp>
      <p:sp>
        <p:nvSpPr>
          <p:cNvPr id="137"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sp>
        <p:nvSpPr>
          <p:cNvPr id="3" name="CustomShape 5"/>
          <p:cNvSpPr/>
          <p:nvPr/>
        </p:nvSpPr>
        <p:spPr>
          <a:xfrm>
            <a:off x="8616950" y="4808855"/>
            <a:ext cx="5118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２</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Single Source Wi-Fi based Localization</a:t>
            </a:r>
            <a:endParaRPr lang="en-US" altLang="en-US" sz="3310" b="0" strike="noStrike" spc="-1">
              <a:solidFill>
                <a:srgbClr val="004B8D"/>
              </a:solidFill>
              <a:latin typeface="Cambria"/>
            </a:endParaRPr>
          </a:p>
        </p:txBody>
      </p:sp>
      <p:sp>
        <p:nvSpPr>
          <p:cNvPr id="157" name="TextShape 2"/>
          <p:cNvSpPr txBox="1"/>
          <p:nvPr/>
        </p:nvSpPr>
        <p:spPr>
          <a:xfrm>
            <a:off x="66675" y="999490"/>
            <a:ext cx="8260080" cy="875665"/>
          </a:xfrm>
          <a:prstGeom prst="rect">
            <a:avLst/>
          </a:prstGeom>
          <a:noFill/>
          <a:ln>
            <a:noFill/>
          </a:ln>
        </p:spPr>
        <p:txBody>
          <a:bodyPr>
            <a:normAutofit fontScale="35000"/>
          </a:bodyPr>
          <a:p>
            <a:pPr marL="343535" indent="-342900">
              <a:lnSpc>
                <a:spcPct val="100000"/>
              </a:lnSpc>
              <a:spcBef>
                <a:spcPts val="480"/>
              </a:spcBef>
              <a:buClr>
                <a:srgbClr val="000000"/>
              </a:buClr>
              <a:buFont typeface="Arial" panose="02080604020202020204" pitchFamily="34" charset="0"/>
              <a:buChar char="•"/>
            </a:pPr>
            <a:r>
              <a:rPr lang="en-US" altLang="en-US" sz="4800" b="1" strike="noStrike" spc="-1">
                <a:solidFill>
                  <a:srgbClr val="000000"/>
                </a:solidFill>
                <a:latin typeface="Cambria"/>
              </a:rPr>
              <a:t>Adaptive Thresholded &amp; Stacked Voting Scheme</a:t>
            </a:r>
            <a:endParaRPr lang="en-US" altLang="en-US" sz="4800" b="1" strike="noStrike" spc="-1">
              <a:solidFill>
                <a:srgbClr val="000000"/>
              </a:solidFill>
              <a:latin typeface="Cambria"/>
            </a:endParaRPr>
          </a:p>
          <a:p>
            <a:pPr marL="635" indent="0">
              <a:lnSpc>
                <a:spcPct val="100000"/>
              </a:lnSpc>
              <a:spcBef>
                <a:spcPts val="480"/>
              </a:spcBef>
              <a:buClr>
                <a:srgbClr val="000000"/>
              </a:buClr>
              <a:buFont typeface="Arial" panose="02080604020202020204" pitchFamily="34" charset="0"/>
              <a:buNone/>
            </a:pPr>
            <a:r>
              <a:rPr lang="en-US" altLang="en-US" sz="4800" spc="-1">
                <a:solidFill>
                  <a:srgbClr val="000000"/>
                </a:solidFill>
                <a:latin typeface="Cambria"/>
                <a:sym typeface="+mn-ea"/>
              </a:rPr>
              <a:t>   i.  </a:t>
            </a:r>
            <a:r>
              <a:rPr lang="en-US" altLang="en-US" sz="4800">
                <a:solidFill>
                  <a:srgbClr val="000000"/>
                </a:solidFill>
                <a:sym typeface="+mn-ea"/>
              </a:rPr>
              <a:t>Adaptive Thresholded                                  ii. Stacked Voting</a:t>
            </a:r>
            <a:endParaRPr lang="en-US" altLang="en-US" sz="4800" spc="-1">
              <a:solidFill>
                <a:srgbClr val="000000"/>
              </a:solidFill>
              <a:latin typeface="Cambria"/>
              <a:sym typeface="+mn-ea"/>
            </a:endParaRPr>
          </a:p>
          <a:p>
            <a:pPr>
              <a:lnSpc>
                <a:spcPct val="100000"/>
              </a:lnSpc>
            </a:pPr>
            <a:endParaRPr lang="en-US" altLang="en-US" sz="4800" b="0" strike="noStrike" spc="-1">
              <a:solidFill>
                <a:srgbClr val="000000"/>
              </a:solidFill>
              <a:latin typeface="Cambria"/>
            </a:endParaRPr>
          </a:p>
          <a:p>
            <a:pPr>
              <a:lnSpc>
                <a:spcPct val="100000"/>
              </a:lnSpc>
            </a:pPr>
            <a:endParaRPr lang="en-US" altLang="en-US" sz="48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226" name="Picture 4"/>
          <p:cNvPicPr/>
          <p:nvPr/>
        </p:nvPicPr>
        <p:blipFill>
          <a:blip r:embed="rId1"/>
          <a:stretch>
            <a:fillRect/>
          </a:stretch>
        </p:blipFill>
        <p:spPr>
          <a:xfrm>
            <a:off x="144145" y="1974215"/>
            <a:ext cx="4220210" cy="2442845"/>
          </a:xfrm>
          <a:prstGeom prst="rect">
            <a:avLst/>
          </a:prstGeom>
          <a:ln>
            <a:noFill/>
          </a:ln>
        </p:spPr>
      </p:pic>
      <p:pic>
        <p:nvPicPr>
          <p:cNvPr id="3" name="Picture 2" descr="Screenshot from 2020-04-08 00-12-09"/>
          <p:cNvPicPr>
            <a:picLocks noChangeAspect="1"/>
          </p:cNvPicPr>
          <p:nvPr/>
        </p:nvPicPr>
        <p:blipFill>
          <a:blip r:embed="rId2"/>
          <a:stretch>
            <a:fillRect/>
          </a:stretch>
        </p:blipFill>
        <p:spPr>
          <a:xfrm>
            <a:off x="4730750" y="1755775"/>
            <a:ext cx="4165600" cy="2720975"/>
          </a:xfrm>
          <a:prstGeom prst="rect">
            <a:avLst/>
          </a:prstGeom>
        </p:spPr>
      </p:pic>
      <p:sp>
        <p:nvSpPr>
          <p:cNvPr id="2"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２０</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Single Source Wi-Fi based Localization</a:t>
            </a:r>
            <a:endParaRPr lang="en-US" altLang="en-US" sz="3310" b="0" strike="noStrike" spc="-1">
              <a:solidFill>
                <a:srgbClr val="004B8D"/>
              </a:solidFill>
              <a:latin typeface="Cambria"/>
            </a:endParaRPr>
          </a:p>
        </p:txBody>
      </p:sp>
      <p:sp>
        <p:nvSpPr>
          <p:cNvPr id="157" name="TextShape 2"/>
          <p:cNvSpPr txBox="1"/>
          <p:nvPr/>
        </p:nvSpPr>
        <p:spPr>
          <a:xfrm>
            <a:off x="66675" y="1179195"/>
            <a:ext cx="4367530" cy="3338195"/>
          </a:xfrm>
          <a:prstGeom prst="rect">
            <a:avLst/>
          </a:prstGeom>
          <a:noFill/>
          <a:ln>
            <a:noFill/>
          </a:ln>
        </p:spPr>
        <p:txBody>
          <a:bodyPr>
            <a:normAutofit fontScale="50000"/>
          </a:bodyPr>
          <a:p>
            <a:pPr marL="343535" indent="-342900">
              <a:lnSpc>
                <a:spcPct val="100000"/>
              </a:lnSpc>
              <a:spcBef>
                <a:spcPts val="480"/>
              </a:spcBef>
              <a:buClr>
                <a:srgbClr val="000000"/>
              </a:buClr>
              <a:buFont typeface="Arial" panose="02080604020202020204" pitchFamily="34" charset="0"/>
              <a:buChar char="•"/>
            </a:pPr>
            <a:r>
              <a:rPr lang="en-US" altLang="en-US" sz="2400" b="1" strike="noStrike" spc="-1">
                <a:solidFill>
                  <a:srgbClr val="000000"/>
                </a:solidFill>
                <a:latin typeface="Cambria"/>
              </a:rPr>
              <a:t>Evaluation Results</a:t>
            </a:r>
            <a:endParaRPr lang="en-US" altLang="en-US" sz="2400" b="1" strike="noStrike" spc="-1">
              <a:solidFill>
                <a:srgbClr val="000000"/>
              </a:solidFill>
              <a:latin typeface="Cambria"/>
            </a:endParaRPr>
          </a:p>
          <a:p>
            <a:pPr marL="635" indent="0">
              <a:lnSpc>
                <a:spcPct val="100000"/>
              </a:lnSpc>
              <a:spcBef>
                <a:spcPts val="480"/>
              </a:spcBef>
              <a:buClr>
                <a:srgbClr val="000000"/>
              </a:buClr>
              <a:buFont typeface="Arial" panose="02080604020202020204" pitchFamily="34" charset="0"/>
              <a:buNone/>
            </a:pPr>
            <a:endParaRPr lang="en-US" altLang="en-US" sz="2400" b="1" strike="noStrike" spc="-1">
              <a:solidFill>
                <a:srgbClr val="000000"/>
              </a:solidFill>
              <a:latin typeface="Cambria"/>
            </a:endParaRPr>
          </a:p>
          <a:p>
            <a:pPr>
              <a:lnSpc>
                <a:spcPct val="100000"/>
              </a:lnSpc>
            </a:pPr>
            <a:r>
              <a:rPr lang="en-US" altLang="en-US" sz="2400" spc="-1">
                <a:solidFill>
                  <a:srgbClr val="000000"/>
                </a:solidFill>
                <a:latin typeface="Cambria"/>
                <a:sym typeface="+mn-ea"/>
              </a:rPr>
              <a:t>i.  Settings for Evaluation </a:t>
            </a:r>
            <a:r>
              <a:rPr lang="en-US" sz="2400">
                <a:solidFill>
                  <a:srgbClr val="000000"/>
                </a:solidFill>
                <a:sym typeface="+mn-ea"/>
              </a:rPr>
              <a:t>.</a:t>
            </a:r>
            <a:endParaRPr lang="en-US" sz="2400">
              <a:solidFill>
                <a:srgbClr val="000000"/>
              </a:solidFill>
              <a:sym typeface="+mn-ea"/>
            </a:endParaRPr>
          </a:p>
          <a:p>
            <a:pPr>
              <a:lnSpc>
                <a:spcPct val="100000"/>
              </a:lnSpc>
            </a:pPr>
            <a:r>
              <a:rPr lang="en-US" altLang="en-US" sz="2400" spc="-1">
                <a:solidFill>
                  <a:srgbClr val="000000"/>
                </a:solidFill>
                <a:latin typeface="Cambria"/>
                <a:sym typeface="+mn-ea"/>
              </a:rPr>
              <a:t>    - Comparison of localization models</a:t>
            </a:r>
            <a:endParaRPr lang="en-US" altLang="en-US" sz="2400" spc="-1">
              <a:solidFill>
                <a:srgbClr val="000000"/>
              </a:solidFill>
              <a:latin typeface="Cambria"/>
              <a:sym typeface="+mn-ea"/>
            </a:endParaRPr>
          </a:p>
          <a:p>
            <a:pPr>
              <a:lnSpc>
                <a:spcPct val="100000"/>
              </a:lnSpc>
            </a:pPr>
            <a:r>
              <a:rPr lang="en-US" altLang="en-US" sz="2400" spc="-1">
                <a:solidFill>
                  <a:srgbClr val="000000"/>
                </a:solidFill>
                <a:latin typeface="Cambria"/>
                <a:sym typeface="+mn-ea"/>
              </a:rPr>
              <a:t>       - PLCNN</a:t>
            </a:r>
            <a:endParaRPr lang="en-US" altLang="en-US" sz="2400" spc="-1">
              <a:solidFill>
                <a:srgbClr val="000000"/>
              </a:solidFill>
              <a:latin typeface="Cambria"/>
              <a:sym typeface="+mn-ea"/>
            </a:endParaRPr>
          </a:p>
          <a:p>
            <a:pPr>
              <a:lnSpc>
                <a:spcPct val="100000"/>
              </a:lnSpc>
            </a:pPr>
            <a:r>
              <a:rPr lang="en-US" altLang="en-US" sz="2400" spc="-1">
                <a:solidFill>
                  <a:srgbClr val="000000"/>
                </a:solidFill>
                <a:latin typeface="Cambria"/>
                <a:sym typeface="+mn-ea"/>
              </a:rPr>
              <a:t>       - PLLSTM</a:t>
            </a:r>
            <a:endParaRPr lang="en-US" sz="2400" spc="-1">
              <a:solidFill>
                <a:schemeClr val="tx1"/>
              </a:solidFill>
              <a:latin typeface="Cambria"/>
              <a:sym typeface="+mn-ea"/>
            </a:endParaRPr>
          </a:p>
          <a:p>
            <a:pPr>
              <a:lnSpc>
                <a:spcPct val="100000"/>
              </a:lnSpc>
            </a:pPr>
            <a:r>
              <a:rPr lang="en-US" altLang="en-US" sz="2400" spc="-1">
                <a:solidFill>
                  <a:srgbClr val="000000"/>
                </a:solidFill>
                <a:latin typeface="Cambria"/>
                <a:sym typeface="+mn-ea"/>
              </a:rPr>
              <a:t>       - </a:t>
            </a:r>
            <a:r>
              <a:rPr lang="en-US" altLang="en-US" sz="2400">
                <a:solidFill>
                  <a:srgbClr val="000000"/>
                </a:solidFill>
                <a:sym typeface="+mn-ea"/>
              </a:rPr>
              <a:t>PLConv-LSTM</a:t>
            </a:r>
            <a:r>
              <a:rPr lang="en-US" altLang="en-US" sz="2400" spc="-1">
                <a:solidFill>
                  <a:srgbClr val="000000"/>
                </a:solidFill>
                <a:latin typeface="Cambria"/>
                <a:sym typeface="+mn-ea"/>
              </a:rPr>
              <a:t>   </a:t>
            </a:r>
            <a:endParaRPr lang="en-US" altLang="en-US" sz="2400" spc="-1">
              <a:solidFill>
                <a:srgbClr val="000000"/>
              </a:solidFill>
              <a:latin typeface="Cambria"/>
              <a:sym typeface="+mn-ea"/>
            </a:endParaRPr>
          </a:p>
          <a:p>
            <a:pPr>
              <a:lnSpc>
                <a:spcPct val="100000"/>
              </a:lnSpc>
            </a:pPr>
            <a:endParaRPr lang="en-US" altLang="en-US" sz="2400" spc="-1">
              <a:solidFill>
                <a:srgbClr val="000000"/>
              </a:solidFill>
              <a:latin typeface="Cambria"/>
              <a:sym typeface="+mn-ea"/>
            </a:endParaRPr>
          </a:p>
          <a:p>
            <a:pPr>
              <a:lnSpc>
                <a:spcPct val="100000"/>
              </a:lnSpc>
            </a:pPr>
            <a:r>
              <a:rPr lang="en-US" altLang="en-US" sz="2400" spc="-1">
                <a:solidFill>
                  <a:srgbClr val="000000"/>
                </a:solidFill>
                <a:latin typeface="Cambria"/>
                <a:sym typeface="+mn-ea"/>
              </a:rPr>
              <a:t>    - Performance with optimization </a:t>
            </a:r>
            <a:endParaRPr lang="en-US" altLang="en-US" sz="2400" spc="-1">
              <a:solidFill>
                <a:srgbClr val="000000"/>
              </a:solidFill>
              <a:latin typeface="Cambria"/>
              <a:sym typeface="+mn-ea"/>
            </a:endParaRPr>
          </a:p>
          <a:p>
            <a:pPr>
              <a:lnSpc>
                <a:spcPct val="100000"/>
              </a:lnSpc>
            </a:pPr>
            <a:endParaRPr lang="en-US" altLang="en-US" sz="2400" spc="-1">
              <a:solidFill>
                <a:srgbClr val="000000"/>
              </a:solidFill>
              <a:latin typeface="Cambria"/>
              <a:sym typeface="+mn-ea"/>
            </a:endParaRPr>
          </a:p>
          <a:p>
            <a:pPr>
              <a:lnSpc>
                <a:spcPct val="100000"/>
              </a:lnSpc>
            </a:pPr>
            <a:r>
              <a:rPr lang="en-US" altLang="en-US" sz="2400" spc="-1">
                <a:solidFill>
                  <a:srgbClr val="000000"/>
                </a:solidFill>
                <a:latin typeface="Cambria"/>
                <a:sym typeface="+mn-ea"/>
              </a:rPr>
              <a:t>    - Testbed setting</a:t>
            </a:r>
            <a:endParaRPr lang="en-US" altLang="en-US" sz="2400" spc="-1">
              <a:solidFill>
                <a:srgbClr val="000000"/>
              </a:solidFill>
              <a:latin typeface="Cambria"/>
              <a:sym typeface="+mn-ea"/>
            </a:endParaRPr>
          </a:p>
          <a:p>
            <a:pPr>
              <a:lnSpc>
                <a:spcPct val="100000"/>
              </a:lnSpc>
            </a:pPr>
            <a:r>
              <a:rPr lang="en-US" altLang="en-US" sz="2400" spc="-1">
                <a:solidFill>
                  <a:srgbClr val="000000"/>
                </a:solidFill>
                <a:latin typeface="Cambria"/>
                <a:sym typeface="+mn-ea"/>
              </a:rPr>
              <a:t>       - Intel R Core R i7-9750H CPU @ 2.60GHz</a:t>
            </a:r>
            <a:endParaRPr lang="en-US" altLang="en-US" sz="2400" spc="-1">
              <a:solidFill>
                <a:srgbClr val="000000"/>
              </a:solidFill>
              <a:latin typeface="Cambria"/>
              <a:sym typeface="+mn-ea"/>
            </a:endParaRPr>
          </a:p>
          <a:p>
            <a:pPr>
              <a:lnSpc>
                <a:spcPct val="100000"/>
              </a:lnSpc>
            </a:pPr>
            <a:r>
              <a:rPr lang="en-US" altLang="en-US" sz="2400" spc="-1">
                <a:solidFill>
                  <a:srgbClr val="000000"/>
                </a:solidFill>
                <a:latin typeface="Cambria"/>
                <a:sym typeface="+mn-ea"/>
              </a:rPr>
              <a:t>       - 23.4 GB RAM @ 2133 MHz       </a:t>
            </a:r>
            <a:endParaRPr lang="en-US" altLang="en-US" sz="2400" spc="-1">
              <a:solidFill>
                <a:srgbClr val="000000"/>
              </a:solidFill>
              <a:latin typeface="Cambria"/>
              <a:sym typeface="+mn-ea"/>
            </a:endParaRPr>
          </a:p>
          <a:p>
            <a:pPr>
              <a:lnSpc>
                <a:spcPct val="100000"/>
              </a:lnSpc>
            </a:pPr>
            <a:r>
              <a:rPr lang="en-US" altLang="en-US" sz="2400" spc="-1">
                <a:solidFill>
                  <a:srgbClr val="000000"/>
                </a:solidFill>
                <a:latin typeface="Cambria"/>
                <a:sym typeface="+mn-ea"/>
              </a:rPr>
              <a:t>       - </a:t>
            </a:r>
            <a:r>
              <a:rPr lang="en-US" altLang="en-US" sz="2400">
                <a:solidFill>
                  <a:srgbClr val="000000"/>
                </a:solidFill>
                <a:sym typeface="+mn-ea"/>
              </a:rPr>
              <a:t>NIVIDIA GeForce RTX 2060</a:t>
            </a:r>
            <a:endParaRPr lang="en-US" altLang="en-US" sz="2400">
              <a:solidFill>
                <a:srgbClr val="000000"/>
              </a:solidFill>
              <a:sym typeface="+mn-ea"/>
            </a:endParaRPr>
          </a:p>
          <a:p>
            <a:pPr>
              <a:lnSpc>
                <a:spcPct val="100000"/>
              </a:lnSpc>
            </a:pPr>
            <a:r>
              <a:rPr lang="en-US" altLang="en-US" sz="2400" b="0" strike="noStrike" spc="-1">
                <a:solidFill>
                  <a:srgbClr val="000000"/>
                </a:solidFill>
                <a:latin typeface="Cambria"/>
              </a:rPr>
              <a:t>       </a:t>
            </a:r>
            <a:r>
              <a:rPr lang="en-US" altLang="en-US" sz="2400" spc="-1">
                <a:solidFill>
                  <a:srgbClr val="000000"/>
                </a:solidFill>
                <a:latin typeface="Cambria"/>
                <a:sym typeface="+mn-ea"/>
              </a:rPr>
              <a:t>- </a:t>
            </a:r>
            <a:r>
              <a:rPr lang="en-US" altLang="en-US" sz="2400">
                <a:solidFill>
                  <a:srgbClr val="000000"/>
                </a:solidFill>
                <a:sym typeface="+mn-ea"/>
              </a:rPr>
              <a:t>Tensorflow 1.13.1</a:t>
            </a:r>
            <a:endParaRPr lang="en-US" altLang="en-US" sz="2400">
              <a:solidFill>
                <a:srgbClr val="000000"/>
              </a:solidFill>
              <a:sym typeface="+mn-ea"/>
            </a:endParaRPr>
          </a:p>
          <a:p>
            <a:pPr>
              <a:lnSpc>
                <a:spcPct val="100000"/>
              </a:lnSpc>
            </a:pPr>
            <a:r>
              <a:rPr lang="en-US" altLang="en-US" sz="2400">
                <a:solidFill>
                  <a:srgbClr val="000000"/>
                </a:solidFill>
                <a:sym typeface="+mn-ea"/>
              </a:rPr>
              <a:t>       - Keras 2.1.5</a:t>
            </a:r>
            <a:endParaRPr lang="en-US" altLang="en-US" sz="2400">
              <a:solidFill>
                <a:srgbClr val="000000"/>
              </a:solidFill>
              <a:sym typeface="+mn-ea"/>
            </a:endParaRPr>
          </a:p>
          <a:p>
            <a:pPr>
              <a:lnSpc>
                <a:spcPct val="100000"/>
              </a:lnSpc>
            </a:pPr>
            <a:endParaRPr lang="en-US" alt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2" name="Picture 1" descr="Screenshot from 2020-04-08 12-52-57"/>
          <p:cNvPicPr>
            <a:picLocks noChangeAspect="1"/>
          </p:cNvPicPr>
          <p:nvPr/>
        </p:nvPicPr>
        <p:blipFill>
          <a:blip r:embed="rId1"/>
          <a:stretch>
            <a:fillRect/>
          </a:stretch>
        </p:blipFill>
        <p:spPr>
          <a:xfrm>
            <a:off x="6462395" y="871855"/>
            <a:ext cx="2519045" cy="1994535"/>
          </a:xfrm>
          <a:prstGeom prst="rect">
            <a:avLst/>
          </a:prstGeom>
        </p:spPr>
      </p:pic>
      <p:pic>
        <p:nvPicPr>
          <p:cNvPr id="3" name="Picture 2" descr="Screenshot from 2020-04-08 12-52-47"/>
          <p:cNvPicPr>
            <a:picLocks noChangeAspect="1"/>
          </p:cNvPicPr>
          <p:nvPr/>
        </p:nvPicPr>
        <p:blipFill>
          <a:blip r:embed="rId2"/>
          <a:stretch>
            <a:fillRect/>
          </a:stretch>
        </p:blipFill>
        <p:spPr>
          <a:xfrm>
            <a:off x="3931285" y="871855"/>
            <a:ext cx="2471420" cy="1994535"/>
          </a:xfrm>
          <a:prstGeom prst="rect">
            <a:avLst/>
          </a:prstGeom>
        </p:spPr>
      </p:pic>
      <p:pic>
        <p:nvPicPr>
          <p:cNvPr id="4" name="Picture 3" descr="Screenshot from 2020-04-08 12-53-17"/>
          <p:cNvPicPr>
            <a:picLocks noChangeAspect="1"/>
          </p:cNvPicPr>
          <p:nvPr/>
        </p:nvPicPr>
        <p:blipFill>
          <a:blip r:embed="rId3"/>
          <a:stretch>
            <a:fillRect/>
          </a:stretch>
        </p:blipFill>
        <p:spPr>
          <a:xfrm>
            <a:off x="4613910" y="2866390"/>
            <a:ext cx="3519170" cy="1858010"/>
          </a:xfrm>
          <a:prstGeom prst="rect">
            <a:avLst/>
          </a:prstGeom>
        </p:spPr>
      </p:pic>
      <p:sp>
        <p:nvSpPr>
          <p:cNvPr id="5"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２</a:t>
            </a:r>
            <a:r>
              <a:rPr lang="en-US" altLang="en-US" sz="1400" b="0" strike="noStrike" spc="-1">
                <a:solidFill>
                  <a:srgbClr val="000000"/>
                </a:solidFill>
                <a:latin typeface="Cambria (本文)"/>
              </a:rPr>
              <a:t>１</a:t>
            </a:r>
            <a:endParaRPr lang="en-US"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Single Source Wi-Fi based Localization</a:t>
            </a:r>
            <a:endParaRPr lang="en-US" altLang="en-US" sz="3310" b="0" strike="noStrike" spc="-1">
              <a:solidFill>
                <a:srgbClr val="004B8D"/>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sp>
        <p:nvSpPr>
          <p:cNvPr id="2" name="TextShape 2"/>
          <p:cNvSpPr txBox="1"/>
          <p:nvPr/>
        </p:nvSpPr>
        <p:spPr>
          <a:xfrm>
            <a:off x="109220" y="1110615"/>
            <a:ext cx="4367530" cy="3338195"/>
          </a:xfrm>
          <a:prstGeom prst="rect">
            <a:avLst/>
          </a:prstGeom>
          <a:noFill/>
          <a:ln>
            <a:noFill/>
          </a:ln>
        </p:spPr>
        <p:txBody>
          <a:bodyPr>
            <a:normAutofit/>
          </a:bodyPr>
          <a:p>
            <a:pPr marL="343535" indent="-342900">
              <a:lnSpc>
                <a:spcPct val="100000"/>
              </a:lnSpc>
              <a:spcBef>
                <a:spcPts val="480"/>
              </a:spcBef>
              <a:buClr>
                <a:srgbClr val="000000"/>
              </a:buClr>
              <a:buFont typeface="Arial" panose="02080604020202020204" pitchFamily="34" charset="0"/>
              <a:buChar char="•"/>
            </a:pPr>
            <a:r>
              <a:rPr lang="en-US" altLang="en-US" sz="1400" b="1" strike="noStrike" spc="-1">
                <a:solidFill>
                  <a:srgbClr val="000000"/>
                </a:solidFill>
                <a:latin typeface="Cambria"/>
              </a:rPr>
              <a:t>Evaluation Results</a:t>
            </a:r>
            <a:endParaRPr lang="en-US" altLang="en-US" sz="1400" b="1" strike="noStrike" spc="-1">
              <a:solidFill>
                <a:srgbClr val="000000"/>
              </a:solidFill>
              <a:latin typeface="Cambria"/>
            </a:endParaRPr>
          </a:p>
          <a:p>
            <a:pPr marL="635" indent="0">
              <a:lnSpc>
                <a:spcPct val="100000"/>
              </a:lnSpc>
              <a:spcBef>
                <a:spcPts val="480"/>
              </a:spcBef>
              <a:buClr>
                <a:srgbClr val="000000"/>
              </a:buClr>
              <a:buFont typeface="Arial" panose="02080604020202020204" pitchFamily="34" charset="0"/>
              <a:buNone/>
            </a:pPr>
            <a:endParaRPr lang="en-US" altLang="en-US" sz="1400" b="1" strike="noStrike" spc="-1">
              <a:solidFill>
                <a:srgbClr val="000000"/>
              </a:solidFill>
              <a:latin typeface="Cambria"/>
            </a:endParaRPr>
          </a:p>
          <a:p>
            <a:pPr>
              <a:lnSpc>
                <a:spcPct val="100000"/>
              </a:lnSpc>
            </a:pPr>
            <a:r>
              <a:rPr lang="en-US" altLang="en-US" sz="1400" spc="-1">
                <a:solidFill>
                  <a:srgbClr val="000000"/>
                </a:solidFill>
                <a:latin typeface="Cambria"/>
                <a:sym typeface="+mn-ea"/>
              </a:rPr>
              <a:t>i.  Evaluation  Metrics</a:t>
            </a:r>
            <a:r>
              <a:rPr lang="en-US" sz="1400">
                <a:solidFill>
                  <a:srgbClr val="000000"/>
                </a:solidFill>
                <a:sym typeface="+mn-ea"/>
              </a:rPr>
              <a:t>.</a:t>
            </a:r>
            <a:endParaRPr lang="en-US" sz="1400">
              <a:solidFill>
                <a:srgbClr val="000000"/>
              </a:solidFill>
              <a:sym typeface="+mn-ea"/>
            </a:endParaRPr>
          </a:p>
          <a:p>
            <a:pPr>
              <a:lnSpc>
                <a:spcPct val="100000"/>
              </a:lnSpc>
            </a:pPr>
            <a:r>
              <a:rPr lang="en-US" altLang="en-US" sz="1400" spc="-1">
                <a:solidFill>
                  <a:srgbClr val="000000"/>
                </a:solidFill>
                <a:latin typeface="Cambria"/>
                <a:sym typeface="+mn-ea"/>
              </a:rPr>
              <a:t>      </a:t>
            </a:r>
            <a:endParaRPr lang="en-US" altLang="en-US" sz="1400" spc="-1">
              <a:solidFill>
                <a:srgbClr val="000000"/>
              </a:solidFill>
              <a:latin typeface="Cambria"/>
              <a:sym typeface="+mn-ea"/>
            </a:endParaRPr>
          </a:p>
          <a:p>
            <a:pPr marL="635" indent="0">
              <a:lnSpc>
                <a:spcPct val="100000"/>
              </a:lnSpc>
              <a:spcBef>
                <a:spcPts val="340"/>
              </a:spcBef>
              <a:buClr>
                <a:srgbClr val="000000"/>
              </a:buClr>
              <a:buFont typeface="Arial"/>
              <a:buNone/>
            </a:pPr>
            <a:r>
              <a:rPr lang="en-US" sz="1400" spc="-1">
                <a:solidFill>
                  <a:srgbClr val="000000"/>
                </a:solidFill>
                <a:latin typeface="Cambria"/>
                <a:sym typeface="+mn-ea"/>
              </a:rPr>
              <a:t>     </a:t>
            </a:r>
            <a:r>
              <a:rPr lang="en-US" altLang="en-US" sz="1400" spc="-1">
                <a:solidFill>
                  <a:srgbClr val="000000"/>
                </a:solidFill>
                <a:latin typeface="Cambria"/>
                <a:sym typeface="+mn-ea"/>
              </a:rPr>
              <a:t>- </a:t>
            </a:r>
            <a:r>
              <a:rPr lang="en-US" sz="1400" spc="-1">
                <a:solidFill>
                  <a:srgbClr val="000000"/>
                </a:solidFill>
                <a:latin typeface="Cambria"/>
                <a:sym typeface="+mn-ea"/>
              </a:rPr>
              <a:t>Calculate TP, TN, FP, FN for each location, for example location 0</a:t>
            </a:r>
            <a:endParaRPr lang="en-US" sz="1400" b="0" strike="noStrike" spc="-1">
              <a:solidFill>
                <a:srgbClr val="000000"/>
              </a:solidFill>
              <a:latin typeface="Cambria"/>
            </a:endParaRPr>
          </a:p>
          <a:p>
            <a:pPr marL="635" indent="0">
              <a:lnSpc>
                <a:spcPct val="100000"/>
              </a:lnSpc>
              <a:spcBef>
                <a:spcPts val="340"/>
              </a:spcBef>
              <a:buClr>
                <a:srgbClr val="000000"/>
              </a:buClr>
              <a:buFont typeface="Arial"/>
              <a:buNone/>
            </a:pPr>
            <a:r>
              <a:rPr lang="en-US" sz="1400" spc="-1">
                <a:solidFill>
                  <a:srgbClr val="000000"/>
                </a:solidFill>
                <a:latin typeface="Cambria"/>
                <a:sym typeface="+mn-ea"/>
              </a:rPr>
              <a:t>     </a:t>
            </a:r>
            <a:r>
              <a:rPr lang="en-US" altLang="en-US" sz="1400" spc="-1">
                <a:solidFill>
                  <a:srgbClr val="000000"/>
                </a:solidFill>
                <a:latin typeface="Cambria"/>
                <a:sym typeface="+mn-ea"/>
              </a:rPr>
              <a:t>- </a:t>
            </a:r>
            <a:r>
              <a:rPr lang="en-US" sz="1400" spc="-1">
                <a:solidFill>
                  <a:srgbClr val="000000"/>
                </a:solidFill>
                <a:latin typeface="Cambria"/>
                <a:sym typeface="+mn-ea"/>
              </a:rPr>
              <a:t>TP: Assign location 0's signal to location 0</a:t>
            </a:r>
            <a:endParaRPr lang="en-US" sz="1400" b="0" strike="noStrike" spc="-1">
              <a:solidFill>
                <a:srgbClr val="000000"/>
              </a:solidFill>
              <a:latin typeface="Cambria"/>
            </a:endParaRPr>
          </a:p>
          <a:p>
            <a:pPr marL="635" indent="0">
              <a:lnSpc>
                <a:spcPct val="100000"/>
              </a:lnSpc>
              <a:spcBef>
                <a:spcPts val="340"/>
              </a:spcBef>
              <a:buClr>
                <a:srgbClr val="000000"/>
              </a:buClr>
              <a:buFont typeface="Arial"/>
              <a:buNone/>
            </a:pPr>
            <a:r>
              <a:rPr lang="en-US" sz="1400" spc="-1">
                <a:solidFill>
                  <a:srgbClr val="000000"/>
                </a:solidFill>
                <a:latin typeface="Cambria"/>
                <a:sym typeface="+mn-ea"/>
              </a:rPr>
              <a:t>     </a:t>
            </a:r>
            <a:r>
              <a:rPr lang="en-US" altLang="en-US" sz="1400" spc="-1">
                <a:solidFill>
                  <a:srgbClr val="000000"/>
                </a:solidFill>
                <a:latin typeface="Cambria"/>
                <a:sym typeface="+mn-ea"/>
              </a:rPr>
              <a:t>- </a:t>
            </a:r>
            <a:r>
              <a:rPr lang="en-US" sz="1400" spc="-1">
                <a:solidFill>
                  <a:srgbClr val="000000"/>
                </a:solidFill>
                <a:latin typeface="Cambria"/>
                <a:sym typeface="+mn-ea"/>
              </a:rPr>
              <a:t>TN: Assign other locations' signal to other locations</a:t>
            </a:r>
            <a:endParaRPr lang="en-US" sz="1400" b="0" strike="noStrike" spc="-1">
              <a:solidFill>
                <a:srgbClr val="000000"/>
              </a:solidFill>
              <a:latin typeface="Cambria"/>
            </a:endParaRPr>
          </a:p>
          <a:p>
            <a:pPr marL="635" indent="0">
              <a:lnSpc>
                <a:spcPct val="100000"/>
              </a:lnSpc>
              <a:spcBef>
                <a:spcPts val="340"/>
              </a:spcBef>
              <a:buClr>
                <a:srgbClr val="000000"/>
              </a:buClr>
              <a:buFont typeface="Arial"/>
              <a:buNone/>
            </a:pPr>
            <a:r>
              <a:rPr lang="en-US" sz="1400" spc="-1">
                <a:solidFill>
                  <a:srgbClr val="000000"/>
                </a:solidFill>
                <a:latin typeface="Cambria"/>
                <a:sym typeface="+mn-ea"/>
              </a:rPr>
              <a:t>     </a:t>
            </a:r>
            <a:r>
              <a:rPr lang="en-US" altLang="en-US" sz="1400" spc="-1">
                <a:solidFill>
                  <a:srgbClr val="000000"/>
                </a:solidFill>
                <a:latin typeface="Cambria"/>
                <a:sym typeface="+mn-ea"/>
              </a:rPr>
              <a:t>- </a:t>
            </a:r>
            <a:r>
              <a:rPr lang="en-US" sz="1400" spc="-1">
                <a:solidFill>
                  <a:srgbClr val="000000"/>
                </a:solidFill>
                <a:latin typeface="Cambria"/>
                <a:sym typeface="+mn-ea"/>
              </a:rPr>
              <a:t>FP: Assign location 0's signal to other locations</a:t>
            </a:r>
            <a:endParaRPr lang="en-US" sz="1400" b="0" strike="noStrike" spc="-1">
              <a:solidFill>
                <a:srgbClr val="000000"/>
              </a:solidFill>
              <a:latin typeface="Cambria"/>
            </a:endParaRPr>
          </a:p>
          <a:p>
            <a:pPr marL="635" indent="0">
              <a:lnSpc>
                <a:spcPct val="100000"/>
              </a:lnSpc>
              <a:spcBef>
                <a:spcPts val="340"/>
              </a:spcBef>
              <a:buClr>
                <a:srgbClr val="000000"/>
              </a:buClr>
              <a:buFont typeface="Arial"/>
              <a:buNone/>
            </a:pPr>
            <a:r>
              <a:rPr lang="en-US" sz="1400" spc="-1">
                <a:solidFill>
                  <a:srgbClr val="000000"/>
                </a:solidFill>
                <a:latin typeface="Cambria"/>
                <a:sym typeface="+mn-ea"/>
              </a:rPr>
              <a:t>     </a:t>
            </a:r>
            <a:r>
              <a:rPr lang="en-US" altLang="en-US" sz="1400" spc="-1">
                <a:solidFill>
                  <a:srgbClr val="000000"/>
                </a:solidFill>
                <a:latin typeface="Cambria"/>
                <a:sym typeface="+mn-ea"/>
              </a:rPr>
              <a:t>- </a:t>
            </a:r>
            <a:r>
              <a:rPr lang="en-US" sz="1400" spc="-1">
                <a:solidFill>
                  <a:srgbClr val="000000"/>
                </a:solidFill>
                <a:latin typeface="Cambria"/>
                <a:sym typeface="+mn-ea"/>
              </a:rPr>
              <a:t>FN: Assign other locations' signal to location 0</a:t>
            </a:r>
            <a:endParaRPr lang="en-US" sz="1400" b="0" strike="noStrike" spc="-1">
              <a:solidFill>
                <a:srgbClr val="000000"/>
              </a:solidFill>
              <a:latin typeface="Cambria"/>
            </a:endParaRPr>
          </a:p>
          <a:p>
            <a:pPr>
              <a:lnSpc>
                <a:spcPct val="100000"/>
              </a:lnSpc>
              <a:spcBef>
                <a:spcPts val="340"/>
              </a:spcBef>
            </a:pPr>
            <a:endParaRPr lang="en-US" sz="1400" b="0" strike="noStrike" spc="-1">
              <a:solidFill>
                <a:srgbClr val="000000"/>
              </a:solidFill>
              <a:latin typeface="Cambria"/>
            </a:endParaRPr>
          </a:p>
          <a:p>
            <a:pPr>
              <a:lnSpc>
                <a:spcPct val="100000"/>
              </a:lnSpc>
            </a:pPr>
            <a:endParaRPr lang="en-US" altLang="en-US" sz="1400" b="0" strike="noStrike" spc="-1">
              <a:solidFill>
                <a:srgbClr val="000000"/>
              </a:solidFill>
              <a:latin typeface="Cambria"/>
            </a:endParaRPr>
          </a:p>
        </p:txBody>
      </p:sp>
      <p:pic>
        <p:nvPicPr>
          <p:cNvPr id="249" name="Picture 4"/>
          <p:cNvPicPr/>
          <p:nvPr/>
        </p:nvPicPr>
        <p:blipFill>
          <a:blip r:embed="rId1"/>
          <a:stretch>
            <a:fillRect/>
          </a:stretch>
        </p:blipFill>
        <p:spPr>
          <a:xfrm>
            <a:off x="4637505" y="2847340"/>
            <a:ext cx="4259160" cy="555840"/>
          </a:xfrm>
          <a:prstGeom prst="rect">
            <a:avLst/>
          </a:prstGeom>
          <a:ln>
            <a:noFill/>
          </a:ln>
        </p:spPr>
      </p:pic>
      <p:pic>
        <p:nvPicPr>
          <p:cNvPr id="250" name="Picture 5"/>
          <p:cNvPicPr/>
          <p:nvPr/>
        </p:nvPicPr>
        <p:blipFill>
          <a:blip r:embed="rId2"/>
          <a:stretch>
            <a:fillRect/>
          </a:stretch>
        </p:blipFill>
        <p:spPr>
          <a:xfrm>
            <a:off x="5232275" y="1875830"/>
            <a:ext cx="2890800" cy="562320"/>
          </a:xfrm>
          <a:prstGeom prst="rect">
            <a:avLst/>
          </a:prstGeom>
          <a:ln>
            <a:noFill/>
          </a:ln>
        </p:spPr>
      </p:pic>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２２</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Single Source Wi-Fi based Localization</a:t>
            </a:r>
            <a:endParaRPr lang="en-US" altLang="en-US" sz="3310" b="0" strike="noStrike" spc="-1">
              <a:solidFill>
                <a:srgbClr val="004B8D"/>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sp>
        <p:nvSpPr>
          <p:cNvPr id="2" name="TextShape 2"/>
          <p:cNvSpPr txBox="1"/>
          <p:nvPr/>
        </p:nvSpPr>
        <p:spPr>
          <a:xfrm>
            <a:off x="109220" y="1110615"/>
            <a:ext cx="3839210" cy="3338195"/>
          </a:xfrm>
          <a:prstGeom prst="rect">
            <a:avLst/>
          </a:prstGeom>
          <a:noFill/>
          <a:ln>
            <a:noFill/>
          </a:ln>
        </p:spPr>
        <p:txBody>
          <a:bodyPr>
            <a:normAutofit lnSpcReduction="20000"/>
          </a:bodyPr>
          <a:p>
            <a:pPr marL="343535" indent="-342900">
              <a:lnSpc>
                <a:spcPct val="100000"/>
              </a:lnSpc>
              <a:spcBef>
                <a:spcPts val="480"/>
              </a:spcBef>
              <a:buClr>
                <a:srgbClr val="000000"/>
              </a:buClr>
              <a:buFont typeface="Arial" panose="02080604020202020204" pitchFamily="34" charset="0"/>
              <a:buChar char="•"/>
            </a:pPr>
            <a:r>
              <a:rPr lang="en-US" altLang="en-US" sz="1400" b="1" strike="noStrike" spc="-1">
                <a:solidFill>
                  <a:srgbClr val="000000"/>
                </a:solidFill>
                <a:latin typeface="Cambria"/>
              </a:rPr>
              <a:t>Evaluation Results</a:t>
            </a:r>
            <a:endParaRPr lang="en-US" altLang="en-US" sz="1400" b="1" strike="noStrike" spc="-1">
              <a:solidFill>
                <a:srgbClr val="000000"/>
              </a:solidFill>
              <a:latin typeface="Cambria"/>
            </a:endParaRPr>
          </a:p>
          <a:p>
            <a:pPr marL="635" indent="0">
              <a:lnSpc>
                <a:spcPct val="100000"/>
              </a:lnSpc>
              <a:spcBef>
                <a:spcPts val="480"/>
              </a:spcBef>
              <a:buClr>
                <a:srgbClr val="000000"/>
              </a:buClr>
              <a:buFont typeface="Arial" panose="02080604020202020204" pitchFamily="34" charset="0"/>
              <a:buNone/>
            </a:pPr>
            <a:endParaRPr lang="en-US" altLang="en-US" sz="1400" b="1" strike="noStrike" spc="-1">
              <a:solidFill>
                <a:srgbClr val="000000"/>
              </a:solidFill>
              <a:latin typeface="Cambria"/>
            </a:endParaRPr>
          </a:p>
          <a:p>
            <a:pPr>
              <a:lnSpc>
                <a:spcPct val="100000"/>
              </a:lnSpc>
            </a:pPr>
            <a:r>
              <a:rPr lang="en-US" altLang="en-US" sz="1400" spc="-1">
                <a:solidFill>
                  <a:srgbClr val="000000"/>
                </a:solidFill>
                <a:latin typeface="Cambria"/>
                <a:sym typeface="+mn-ea"/>
              </a:rPr>
              <a:t>i.  Experimental Results</a:t>
            </a:r>
            <a:endParaRPr lang="en-US" sz="1400">
              <a:solidFill>
                <a:srgbClr val="000000"/>
              </a:solidFill>
              <a:sym typeface="+mn-ea"/>
            </a:endParaRPr>
          </a:p>
          <a:p>
            <a:pPr>
              <a:lnSpc>
                <a:spcPct val="100000"/>
              </a:lnSpc>
            </a:pPr>
            <a:r>
              <a:rPr lang="en-US" altLang="en-US" sz="1400" spc="-1">
                <a:solidFill>
                  <a:srgbClr val="000000"/>
                </a:solidFill>
                <a:latin typeface="Cambria"/>
                <a:sym typeface="+mn-ea"/>
              </a:rPr>
              <a:t>      </a:t>
            </a:r>
            <a:endParaRPr lang="en-US" altLang="en-US" sz="1400" spc="-1">
              <a:solidFill>
                <a:srgbClr val="000000"/>
              </a:solidFill>
              <a:latin typeface="Cambria"/>
              <a:sym typeface="+mn-ea"/>
            </a:endParaRPr>
          </a:p>
          <a:p>
            <a:pPr marL="635" indent="0">
              <a:lnSpc>
                <a:spcPct val="100000"/>
              </a:lnSpc>
              <a:spcBef>
                <a:spcPts val="340"/>
              </a:spcBef>
              <a:buClr>
                <a:srgbClr val="000000"/>
              </a:buClr>
              <a:buFont typeface="Arial"/>
              <a:buNone/>
            </a:pPr>
            <a:r>
              <a:rPr lang="en-US" sz="1400" spc="-1">
                <a:solidFill>
                  <a:srgbClr val="000000"/>
                </a:solidFill>
                <a:latin typeface="Cambria"/>
                <a:sym typeface="+mn-ea"/>
              </a:rPr>
              <a:t>     </a:t>
            </a:r>
            <a:r>
              <a:rPr lang="en-US" altLang="en-US" sz="1400" spc="-1">
                <a:solidFill>
                  <a:srgbClr val="000000"/>
                </a:solidFill>
                <a:latin typeface="Cambria"/>
                <a:sym typeface="+mn-ea"/>
              </a:rPr>
              <a:t>- </a:t>
            </a:r>
            <a:r>
              <a:rPr lang="en-US" sz="1400" spc="-1">
                <a:solidFill>
                  <a:srgbClr val="000000"/>
                </a:solidFill>
                <a:latin typeface="Cambria"/>
                <a:sym typeface="+mn-ea"/>
              </a:rPr>
              <a:t>Performance of designed localization models</a:t>
            </a:r>
            <a:endParaRPr lang="en-US" sz="1400" spc="-1">
              <a:solidFill>
                <a:srgbClr val="000000"/>
              </a:solidFill>
              <a:latin typeface="Cambria"/>
              <a:sym typeface="+mn-ea"/>
            </a:endParaRPr>
          </a:p>
          <a:p>
            <a:pPr marL="635" indent="0">
              <a:lnSpc>
                <a:spcPct val="100000"/>
              </a:lnSpc>
              <a:spcBef>
                <a:spcPts val="340"/>
              </a:spcBef>
              <a:buClr>
                <a:srgbClr val="000000"/>
              </a:buClr>
              <a:buFont typeface="Arial"/>
              <a:buNone/>
            </a:pPr>
            <a:endParaRPr lang="en-US" sz="1400" spc="-1">
              <a:solidFill>
                <a:srgbClr val="000000"/>
              </a:solidFill>
              <a:latin typeface="Cambria"/>
              <a:sym typeface="+mn-ea"/>
            </a:endParaRPr>
          </a:p>
          <a:p>
            <a:pPr marL="635" indent="0">
              <a:lnSpc>
                <a:spcPct val="100000"/>
              </a:lnSpc>
              <a:spcBef>
                <a:spcPts val="340"/>
              </a:spcBef>
              <a:buClr>
                <a:srgbClr val="000000"/>
              </a:buClr>
              <a:buFont typeface="Arial"/>
              <a:buNone/>
            </a:pPr>
            <a:r>
              <a:rPr lang="en-US" sz="1400" spc="-1">
                <a:solidFill>
                  <a:srgbClr val="000000"/>
                </a:solidFill>
                <a:latin typeface="Cambria"/>
                <a:sym typeface="+mn-ea"/>
              </a:rPr>
              <a:t>     </a:t>
            </a:r>
            <a:r>
              <a:rPr lang="en-US" altLang="en-US" sz="1400" spc="-1">
                <a:solidFill>
                  <a:srgbClr val="000000"/>
                </a:solidFill>
                <a:latin typeface="Cambria"/>
                <a:sym typeface="+mn-ea"/>
              </a:rPr>
              <a:t>- </a:t>
            </a:r>
            <a:r>
              <a:rPr lang="en-US" sz="1400" spc="-1">
                <a:solidFill>
                  <a:srgbClr val="000000"/>
                </a:solidFill>
                <a:latin typeface="Cambria"/>
                <a:sym typeface="+mn-ea"/>
              </a:rPr>
              <a:t>Performance of PLConv-LSTM with optimization</a:t>
            </a:r>
            <a:endParaRPr lang="en-US" sz="1400" spc="-1">
              <a:solidFill>
                <a:srgbClr val="000000"/>
              </a:solidFill>
              <a:latin typeface="Cambria"/>
              <a:sym typeface="+mn-ea"/>
            </a:endParaRPr>
          </a:p>
          <a:p>
            <a:pPr marL="635" indent="0">
              <a:lnSpc>
                <a:spcPct val="100000"/>
              </a:lnSpc>
              <a:spcBef>
                <a:spcPts val="340"/>
              </a:spcBef>
              <a:buClr>
                <a:srgbClr val="000000"/>
              </a:buClr>
              <a:buFont typeface="Arial"/>
              <a:buNone/>
            </a:pPr>
            <a:endParaRPr lang="en-US" sz="1400" b="0" strike="noStrike" spc="-1">
              <a:solidFill>
                <a:srgbClr val="000000"/>
              </a:solidFill>
              <a:latin typeface="Cambria"/>
            </a:endParaRPr>
          </a:p>
          <a:p>
            <a:pPr>
              <a:lnSpc>
                <a:spcPct val="100000"/>
              </a:lnSpc>
              <a:spcBef>
                <a:spcPts val="340"/>
              </a:spcBef>
            </a:pPr>
            <a:endParaRPr lang="en-US" sz="1400" b="0" strike="noStrike" spc="-1">
              <a:solidFill>
                <a:srgbClr val="000000"/>
              </a:solidFill>
              <a:latin typeface="Cambria"/>
            </a:endParaRPr>
          </a:p>
          <a:p>
            <a:pPr>
              <a:lnSpc>
                <a:spcPct val="100000"/>
              </a:lnSpc>
            </a:pPr>
            <a:endParaRPr lang="en-US" altLang="en-US" sz="1400" b="0" strike="noStrike" spc="-1">
              <a:solidFill>
                <a:srgbClr val="000000"/>
              </a:solidFill>
              <a:latin typeface="Cambria"/>
            </a:endParaRPr>
          </a:p>
        </p:txBody>
      </p:sp>
      <p:pic>
        <p:nvPicPr>
          <p:cNvPr id="3" name="Picture 2" descr="Screenshot from 2020-04-08 13-01-11"/>
          <p:cNvPicPr>
            <a:picLocks noChangeAspect="1"/>
          </p:cNvPicPr>
          <p:nvPr/>
        </p:nvPicPr>
        <p:blipFill>
          <a:blip r:embed="rId1"/>
          <a:stretch>
            <a:fillRect/>
          </a:stretch>
        </p:blipFill>
        <p:spPr>
          <a:xfrm>
            <a:off x="3801110" y="1407160"/>
            <a:ext cx="5295900" cy="1104900"/>
          </a:xfrm>
          <a:prstGeom prst="rect">
            <a:avLst/>
          </a:prstGeom>
        </p:spPr>
      </p:pic>
      <p:pic>
        <p:nvPicPr>
          <p:cNvPr id="4" name="Picture 3" descr="Screenshot from 2020-04-08 13-01-22"/>
          <p:cNvPicPr>
            <a:picLocks noChangeAspect="1"/>
          </p:cNvPicPr>
          <p:nvPr/>
        </p:nvPicPr>
        <p:blipFill>
          <a:blip r:embed="rId2"/>
          <a:stretch>
            <a:fillRect/>
          </a:stretch>
        </p:blipFill>
        <p:spPr>
          <a:xfrm>
            <a:off x="3775075" y="2561590"/>
            <a:ext cx="5321935" cy="929640"/>
          </a:xfrm>
          <a:prstGeom prst="rect">
            <a:avLst/>
          </a:prstGeom>
        </p:spPr>
      </p:pic>
      <p:sp>
        <p:nvSpPr>
          <p:cNvPr id="5"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２３</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457200" y="3308400"/>
            <a:ext cx="8037000" cy="1022040"/>
          </a:xfrm>
          <a:prstGeom prst="rect">
            <a:avLst/>
          </a:prstGeom>
          <a:noFill/>
          <a:ln>
            <a:noFill/>
          </a:ln>
        </p:spPr>
        <p:txBody>
          <a:bodyPr>
            <a:normAutofit fontScale="35000"/>
          </a:bodyPr>
          <a:p>
            <a:pPr marL="0" lvl="1">
              <a:lnSpc>
                <a:spcPct val="100000"/>
              </a:lnSpc>
            </a:pPr>
            <a:r>
              <a:rPr lang="en-US" sz="9600" b="1" cap="all" spc="-1">
                <a:solidFill>
                  <a:srgbClr val="004B8D"/>
                </a:solidFill>
                <a:latin typeface="Cambria"/>
                <a:sym typeface="+mn-ea"/>
              </a:rPr>
              <a:t>LSTM based Path Tracking</a:t>
            </a:r>
            <a:br>
              <a:rPr lang="en-US" sz="3010" b="1" strike="noStrike" cap="all" spc="-1">
                <a:solidFill>
                  <a:srgbClr val="004B8D"/>
                </a:solidFill>
                <a:latin typeface="Cambria"/>
              </a:rPr>
            </a:br>
            <a:endParaRPr lang="en-US" sz="3010" b="0" strike="noStrike" spc="-1">
              <a:solidFill>
                <a:srgbClr val="000000"/>
              </a:solidFill>
              <a:latin typeface="Cambria"/>
            </a:endParaRPr>
          </a:p>
        </p:txBody>
      </p:sp>
      <p:sp>
        <p:nvSpPr>
          <p:cNvPr id="154" name="TextShape 2"/>
          <p:cNvSpPr txBox="1"/>
          <p:nvPr/>
        </p:nvSpPr>
        <p:spPr>
          <a:xfrm>
            <a:off x="168910" y="2101215"/>
            <a:ext cx="8936990" cy="1207135"/>
          </a:xfrm>
          <a:prstGeom prst="rect">
            <a:avLst/>
          </a:prstGeom>
          <a:noFill/>
          <a:ln>
            <a:noFill/>
          </a:ln>
        </p:spPr>
        <p:txBody>
          <a:bodyPr anchor="b">
            <a:normAutofit/>
          </a:bodyPr>
          <a:p>
            <a:pPr marL="343535" lvl="1" indent="0" algn="l">
              <a:lnSpc>
                <a:spcPct val="100000"/>
              </a:lnSpc>
              <a:spcBef>
                <a:spcPts val="320"/>
              </a:spcBef>
              <a:buFont typeface="Arial"/>
              <a:buNone/>
            </a:pPr>
            <a:r>
              <a:rPr lang="en-US" sz="1600" spc="-1">
                <a:solidFill>
                  <a:srgbClr val="8B8B8B"/>
                </a:solidFill>
                <a:latin typeface="Cambria"/>
                <a:sym typeface="+mn-ea"/>
              </a:rPr>
              <a:t>Dataset for Path Prediction</a:t>
            </a:r>
            <a:endParaRPr lang="en-US" sz="1600" spc="-1">
              <a:solidFill>
                <a:srgbClr val="8B8B8B"/>
              </a:solidFill>
              <a:latin typeface="Cambria"/>
              <a:sym typeface="+mn-ea"/>
            </a:endParaRPr>
          </a:p>
          <a:p>
            <a:pPr marL="343535" lvl="1" indent="0" algn="l">
              <a:lnSpc>
                <a:spcPct val="100000"/>
              </a:lnSpc>
              <a:spcBef>
                <a:spcPts val="320"/>
              </a:spcBef>
              <a:buFont typeface="Arial"/>
              <a:buNone/>
            </a:pPr>
            <a:r>
              <a:rPr lang="en-US" sz="1600" spc="-1">
                <a:solidFill>
                  <a:srgbClr val="8B8B8B"/>
                </a:solidFill>
                <a:latin typeface="Cambria"/>
                <a:sym typeface="+mn-ea"/>
              </a:rPr>
              <a:t>LSTM based Path Prediction Model and Evaluation Results</a:t>
            </a:r>
            <a:endParaRPr lang="en-US" sz="1600" spc="-1">
              <a:solidFill>
                <a:srgbClr val="8B8B8B"/>
              </a:solidFill>
              <a:latin typeface="Cambria"/>
              <a:sym typeface="+mn-ea"/>
            </a:endParaRPr>
          </a:p>
          <a:p>
            <a:pPr marL="343535" lvl="1" indent="0" algn="l">
              <a:lnSpc>
                <a:spcPct val="100000"/>
              </a:lnSpc>
              <a:spcBef>
                <a:spcPts val="320"/>
              </a:spcBef>
              <a:buFont typeface="Arial"/>
              <a:buNone/>
            </a:pPr>
            <a:r>
              <a:rPr lang="en-US" sz="1600" spc="-1">
                <a:solidFill>
                  <a:srgbClr val="8B8B8B"/>
                </a:solidFill>
                <a:latin typeface="Cambria"/>
                <a:sym typeface="+mn-ea"/>
              </a:rPr>
              <a:t>Case Study of Single-source based Wi-Fi Localization for Path Tracing</a:t>
            </a:r>
            <a:endParaRPr lang="en-US" altLang="en-US" sz="1600" spc="-1">
              <a:solidFill>
                <a:srgbClr val="8B8B8B"/>
              </a:solidFill>
              <a:latin typeface="Cambria"/>
              <a:sym typeface="+mn-ea"/>
            </a:endParaRPr>
          </a:p>
        </p:txBody>
      </p:sp>
      <p:sp>
        <p:nvSpPr>
          <p:cNvPr id="155" name="TextShape 3"/>
          <p:cNvSpPr txBox="1"/>
          <p:nvPr/>
        </p:nvSpPr>
        <p:spPr>
          <a:xfrm>
            <a:off x="6553080" y="4771800"/>
            <a:ext cx="2133360" cy="273600"/>
          </a:xfrm>
          <a:prstGeom prst="rect">
            <a:avLst/>
          </a:prstGeom>
          <a:noFill/>
          <a:ln>
            <a:noFill/>
          </a:ln>
        </p:spPr>
        <p:txBody>
          <a:bodyPr anchor="ctr"/>
          <a:p>
            <a:endParaRPr lang="en-US" sz="2400" b="0" strike="noStrike" spc="-1">
              <a:latin typeface="Times New Roman"/>
            </a:endParaRPr>
          </a:p>
        </p:txBody>
      </p:sp>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２４</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b="0" strike="noStrike" spc="-1">
                <a:solidFill>
                  <a:srgbClr val="004B8D"/>
                </a:solidFill>
                <a:latin typeface="Cambria"/>
              </a:rPr>
              <a:t>LSTM based Path Tracking</a:t>
            </a:r>
            <a:endParaRPr lang="en-US" altLang="en-US" sz="3310" b="0" strike="noStrike" spc="-1">
              <a:solidFill>
                <a:srgbClr val="004B8D"/>
              </a:solidFill>
              <a:latin typeface="Cambria"/>
            </a:endParaRPr>
          </a:p>
        </p:txBody>
      </p:sp>
      <p:sp>
        <p:nvSpPr>
          <p:cNvPr id="157" name="TextShape 2"/>
          <p:cNvSpPr txBox="1"/>
          <p:nvPr/>
        </p:nvSpPr>
        <p:spPr>
          <a:xfrm>
            <a:off x="92075" y="1179195"/>
            <a:ext cx="3515360" cy="3338195"/>
          </a:xfrm>
          <a:prstGeom prst="rect">
            <a:avLst/>
          </a:prstGeom>
          <a:noFill/>
          <a:ln>
            <a:noFill/>
          </a:ln>
        </p:spPr>
        <p:txBody>
          <a:bodyPr>
            <a:normAutofit/>
          </a:bodyPr>
          <a:p>
            <a:pPr marL="343535" indent="-342900">
              <a:lnSpc>
                <a:spcPct val="100000"/>
              </a:lnSpc>
              <a:spcBef>
                <a:spcPts val="480"/>
              </a:spcBef>
              <a:buClr>
                <a:srgbClr val="000000"/>
              </a:buClr>
              <a:buFont typeface="Arial" panose="02080604020202020204" pitchFamily="34" charset="0"/>
              <a:buChar char="•"/>
            </a:pPr>
            <a:r>
              <a:rPr lang="en-US" altLang="en-US" sz="1400" b="1" strike="noStrike" spc="-1">
                <a:solidFill>
                  <a:srgbClr val="000000"/>
                </a:solidFill>
                <a:latin typeface="Cambria"/>
              </a:rPr>
              <a:t>Dataset for Path Prediction</a:t>
            </a:r>
            <a:endParaRPr lang="en-US" altLang="en-US" sz="1400" b="1" strike="noStrike" spc="-1">
              <a:solidFill>
                <a:srgbClr val="000000"/>
              </a:solidFill>
              <a:latin typeface="Cambria"/>
            </a:endParaRPr>
          </a:p>
          <a:p>
            <a:pPr marL="635" indent="0">
              <a:lnSpc>
                <a:spcPct val="100000"/>
              </a:lnSpc>
              <a:spcBef>
                <a:spcPts val="360"/>
              </a:spcBef>
              <a:buClr>
                <a:srgbClr val="000000"/>
              </a:buClr>
              <a:buFont typeface="Arial"/>
              <a:buNone/>
            </a:pPr>
            <a:r>
              <a:rPr lang="en-US" altLang="en-US" sz="1400" spc="-1">
                <a:solidFill>
                  <a:srgbClr val="000000"/>
                </a:solidFill>
                <a:latin typeface="Cambria"/>
                <a:sym typeface="+mn-ea"/>
              </a:rPr>
              <a:t>i.  Simulated path</a:t>
            </a:r>
            <a:endParaRPr lang="en-US" sz="1400" b="0" strike="noStrike" spc="-1">
              <a:solidFill>
                <a:srgbClr val="000000"/>
              </a:solidFill>
              <a:latin typeface="Cambria"/>
            </a:endParaRPr>
          </a:p>
          <a:p>
            <a:pPr marL="557530" lvl="1" indent="-213995">
              <a:lnSpc>
                <a:spcPct val="100000"/>
              </a:lnSpc>
              <a:spcBef>
                <a:spcPts val="300"/>
              </a:spcBef>
              <a:buClr>
                <a:srgbClr val="000000"/>
              </a:buClr>
              <a:buFont typeface="Arial"/>
              <a:buChar char="–"/>
            </a:pPr>
            <a:r>
              <a:rPr lang="en-US" altLang="en-US" sz="1400" spc="-1">
                <a:solidFill>
                  <a:srgbClr val="000000"/>
                </a:solidFill>
                <a:latin typeface="Cambria"/>
                <a:sym typeface="+mn-ea"/>
              </a:rPr>
              <a:t>0 - 3 - 6 - 9 - 12 .... - 17</a:t>
            </a:r>
            <a:endParaRPr lang="en-US" altLang="en-US" sz="1400" spc="-1">
              <a:solidFill>
                <a:srgbClr val="000000"/>
              </a:solidFill>
              <a:latin typeface="Cambria"/>
              <a:sym typeface="+mn-ea"/>
            </a:endParaRPr>
          </a:p>
          <a:p>
            <a:pPr marL="557530" lvl="1" indent="-213995">
              <a:lnSpc>
                <a:spcPct val="100000"/>
              </a:lnSpc>
              <a:spcBef>
                <a:spcPts val="300"/>
              </a:spcBef>
              <a:buClr>
                <a:srgbClr val="000000"/>
              </a:buClr>
              <a:buFont typeface="Arial"/>
              <a:buChar char="–"/>
            </a:pPr>
            <a:r>
              <a:rPr lang="en-US" altLang="en-US" sz="1400" spc="-1">
                <a:solidFill>
                  <a:srgbClr val="000000"/>
                </a:solidFill>
                <a:latin typeface="Cambria"/>
                <a:sym typeface="+mn-ea"/>
              </a:rPr>
              <a:t>17 - 14 - 11 - 8 - 5 - 2</a:t>
            </a:r>
            <a:endParaRPr lang="en-US" sz="1400" b="0" strike="noStrike" spc="-1">
              <a:solidFill>
                <a:srgbClr val="000000"/>
              </a:solidFill>
              <a:latin typeface="Cambria"/>
            </a:endParaRPr>
          </a:p>
          <a:p>
            <a:pPr marL="557530" lvl="1" indent="-213995">
              <a:lnSpc>
                <a:spcPct val="100000"/>
              </a:lnSpc>
              <a:spcBef>
                <a:spcPts val="360"/>
              </a:spcBef>
              <a:buClr>
                <a:srgbClr val="000000"/>
              </a:buClr>
              <a:buFont typeface="Arial"/>
              <a:buChar char="–"/>
            </a:pPr>
            <a:r>
              <a:rPr lang="en-US" altLang="en-US" sz="1400" b="0" strike="noStrike" spc="-1">
                <a:solidFill>
                  <a:srgbClr val="000000"/>
                </a:solidFill>
                <a:latin typeface="Cambria"/>
              </a:rPr>
              <a:t>Can be extended by adding other paths</a:t>
            </a:r>
            <a:endParaRPr lang="en-US" sz="2400" b="0" strike="noStrike" spc="-1">
              <a:solidFill>
                <a:srgbClr val="000000"/>
              </a:solidFill>
              <a:latin typeface="Cambria"/>
            </a:endParaRPr>
          </a:p>
          <a:p>
            <a:pPr marL="635" indent="0">
              <a:lnSpc>
                <a:spcPct val="100000"/>
              </a:lnSpc>
              <a:spcBef>
                <a:spcPts val="360"/>
              </a:spcBef>
              <a:buClr>
                <a:srgbClr val="000000"/>
              </a:buClr>
              <a:buFont typeface="Arial"/>
              <a:buNone/>
            </a:pPr>
            <a:endParaRPr 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2" name="Picture 1" descr="Screenshot from 2020-04-08 00-22-58"/>
          <p:cNvPicPr>
            <a:picLocks noChangeAspect="1"/>
          </p:cNvPicPr>
          <p:nvPr/>
        </p:nvPicPr>
        <p:blipFill>
          <a:blip r:embed="rId1"/>
          <a:stretch>
            <a:fillRect/>
          </a:stretch>
        </p:blipFill>
        <p:spPr>
          <a:xfrm>
            <a:off x="3676650" y="871855"/>
            <a:ext cx="5456555" cy="3771265"/>
          </a:xfrm>
          <a:prstGeom prst="rect">
            <a:avLst/>
          </a:prstGeom>
        </p:spPr>
      </p:pic>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２５</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111155" y="500415"/>
            <a:ext cx="8922600" cy="857520"/>
          </a:xfrm>
          <a:prstGeom prst="rect">
            <a:avLst/>
          </a:prstGeom>
          <a:noFill/>
          <a:ln>
            <a:noFill/>
          </a:ln>
        </p:spPr>
        <p:txBody>
          <a:bodyPr anchor="ctr">
            <a:normAutofit/>
          </a:bodyPr>
          <a:p>
            <a:pPr marL="0" lvl="1" indent="0" algn="l">
              <a:lnSpc>
                <a:spcPct val="100000"/>
              </a:lnSpc>
              <a:spcBef>
                <a:spcPts val="320"/>
              </a:spcBef>
              <a:buFont typeface="Arial"/>
              <a:buNone/>
            </a:pPr>
            <a:r>
              <a:rPr lang="en-US" altLang="en-US" sz="3310" spc="-1">
                <a:solidFill>
                  <a:srgbClr val="004B8D"/>
                </a:solidFill>
                <a:latin typeface="Cambria"/>
                <a:sym typeface="+mn-ea"/>
              </a:rPr>
              <a:t>LSTM based Path Tracking</a:t>
            </a:r>
            <a:endParaRPr lang="en-US" altLang="en-US" sz="3310" b="0" strike="noStrike" spc="-1">
              <a:solidFill>
                <a:srgbClr val="004B8D"/>
              </a:solidFill>
              <a:latin typeface="Cambria"/>
            </a:endParaRPr>
          </a:p>
          <a:p>
            <a:pPr marL="343535" lvl="1" indent="0" algn="l">
              <a:lnSpc>
                <a:spcPct val="100000"/>
              </a:lnSpc>
              <a:spcBef>
                <a:spcPts val="320"/>
              </a:spcBef>
              <a:buFont typeface="Arial"/>
              <a:buNone/>
            </a:pPr>
            <a:endParaRPr lang="en-US" altLang="en-US" sz="3310" b="0" strike="noStrike" spc="-1">
              <a:solidFill>
                <a:srgbClr val="004B8D"/>
              </a:solidFill>
              <a:latin typeface="Cambria"/>
            </a:endParaRPr>
          </a:p>
        </p:txBody>
      </p:sp>
      <p:sp>
        <p:nvSpPr>
          <p:cNvPr id="157" name="TextShape 2"/>
          <p:cNvSpPr txBox="1"/>
          <p:nvPr/>
        </p:nvSpPr>
        <p:spPr>
          <a:xfrm>
            <a:off x="66675" y="1179195"/>
            <a:ext cx="3822065" cy="3338195"/>
          </a:xfrm>
          <a:prstGeom prst="rect">
            <a:avLst/>
          </a:prstGeom>
          <a:noFill/>
          <a:ln>
            <a:noFill/>
          </a:ln>
        </p:spPr>
        <p:txBody>
          <a:bodyPr>
            <a:normAutofit/>
          </a:bodyPr>
          <a:p>
            <a:pPr marL="343535" indent="-342900">
              <a:lnSpc>
                <a:spcPct val="100000"/>
              </a:lnSpc>
              <a:spcBef>
                <a:spcPts val="480"/>
              </a:spcBef>
              <a:buClr>
                <a:srgbClr val="000000"/>
              </a:buClr>
              <a:buFont typeface="Arial" panose="02080604020202020204" pitchFamily="34" charset="0"/>
              <a:buChar char="•"/>
            </a:pPr>
            <a:r>
              <a:rPr lang="en-US" altLang="en-US" sz="1400" b="1" spc="-1">
                <a:solidFill>
                  <a:srgbClr val="000000"/>
                </a:solidFill>
                <a:latin typeface="Cambria"/>
                <a:sym typeface="+mn-ea"/>
              </a:rPr>
              <a:t>Dataset for Path Prediction</a:t>
            </a:r>
            <a:endParaRPr lang="en-US" altLang="en-US" sz="1400" b="1" strike="noStrike" spc="-1">
              <a:solidFill>
                <a:srgbClr val="000000"/>
              </a:solidFill>
              <a:latin typeface="Cambria"/>
            </a:endParaRPr>
          </a:p>
          <a:p>
            <a:pPr marL="635" indent="0">
              <a:lnSpc>
                <a:spcPct val="100000"/>
              </a:lnSpc>
              <a:spcBef>
                <a:spcPts val="360"/>
              </a:spcBef>
              <a:buClr>
                <a:srgbClr val="000000"/>
              </a:buClr>
              <a:buFont typeface="Arial"/>
              <a:buNone/>
            </a:pPr>
            <a:r>
              <a:rPr lang="en-US" altLang="en-US" sz="1400" spc="-1">
                <a:solidFill>
                  <a:srgbClr val="000000"/>
                </a:solidFill>
                <a:latin typeface="Cambria"/>
                <a:sym typeface="+mn-ea"/>
              </a:rPr>
              <a:t>i.  Simulated path</a:t>
            </a:r>
            <a:endParaRPr lang="en-US" sz="1400" b="0" strike="noStrike" spc="-1">
              <a:solidFill>
                <a:srgbClr val="000000"/>
              </a:solidFill>
              <a:latin typeface="Cambria"/>
            </a:endParaRPr>
          </a:p>
          <a:p>
            <a:pPr marL="557530" lvl="1" indent="-213995">
              <a:lnSpc>
                <a:spcPct val="100000"/>
              </a:lnSpc>
              <a:spcBef>
                <a:spcPts val="300"/>
              </a:spcBef>
              <a:buClr>
                <a:srgbClr val="000000"/>
              </a:buClr>
              <a:buFont typeface="Arial"/>
              <a:buChar char="–"/>
            </a:pPr>
            <a:r>
              <a:rPr lang="en-US" altLang="en-US" sz="1400" spc="-1">
                <a:solidFill>
                  <a:srgbClr val="000000"/>
                </a:solidFill>
                <a:latin typeface="Cambria"/>
                <a:sym typeface="+mn-ea"/>
              </a:rPr>
              <a:t>0 - 3 - 6 - 9 - 12 .... - 17</a:t>
            </a:r>
            <a:endParaRPr lang="en-US" altLang="en-US" sz="1400" spc="-1">
              <a:solidFill>
                <a:srgbClr val="000000"/>
              </a:solidFill>
              <a:latin typeface="Cambria"/>
              <a:sym typeface="+mn-ea"/>
            </a:endParaRPr>
          </a:p>
          <a:p>
            <a:pPr marL="557530" lvl="1" indent="-213995">
              <a:lnSpc>
                <a:spcPct val="100000"/>
              </a:lnSpc>
              <a:spcBef>
                <a:spcPts val="300"/>
              </a:spcBef>
              <a:buClr>
                <a:srgbClr val="000000"/>
              </a:buClr>
              <a:buFont typeface="Arial"/>
              <a:buChar char="–"/>
            </a:pPr>
            <a:r>
              <a:rPr lang="en-US" altLang="en-US" sz="1400" spc="-1">
                <a:solidFill>
                  <a:srgbClr val="000000"/>
                </a:solidFill>
                <a:latin typeface="Cambria"/>
                <a:sym typeface="+mn-ea"/>
              </a:rPr>
              <a:t>17 - 14 - 11 - 8 - 5 - 2</a:t>
            </a:r>
            <a:endParaRPr lang="en-US" sz="1400" b="0" strike="noStrike" spc="-1">
              <a:solidFill>
                <a:srgbClr val="000000"/>
              </a:solidFill>
              <a:latin typeface="Cambria"/>
            </a:endParaRPr>
          </a:p>
          <a:p>
            <a:pPr marL="557530" lvl="1" indent="-213995">
              <a:lnSpc>
                <a:spcPct val="100000"/>
              </a:lnSpc>
              <a:spcBef>
                <a:spcPts val="360"/>
              </a:spcBef>
              <a:buClr>
                <a:srgbClr val="000000"/>
              </a:buClr>
              <a:buFont typeface="Arial"/>
              <a:buChar char="–"/>
            </a:pPr>
            <a:r>
              <a:rPr lang="en-US" altLang="en-US" sz="1400" spc="-1">
                <a:solidFill>
                  <a:srgbClr val="000000"/>
                </a:solidFill>
                <a:latin typeface="Cambria"/>
                <a:sym typeface="+mn-ea"/>
              </a:rPr>
              <a:t>Can be extended by adding other paths</a:t>
            </a:r>
            <a:endParaRPr lang="en-US" altLang="en-US" sz="1400" spc="-1">
              <a:solidFill>
                <a:srgbClr val="000000"/>
              </a:solidFill>
              <a:latin typeface="Cambria"/>
              <a:sym typeface="+mn-ea"/>
            </a:endParaRPr>
          </a:p>
          <a:p>
            <a:pPr>
              <a:lnSpc>
                <a:spcPct val="100000"/>
              </a:lnSpc>
            </a:pPr>
            <a:endParaRPr lang="en-US" altLang="en-US" sz="1400" b="0" strike="noStrike" spc="-1">
              <a:solidFill>
                <a:srgbClr val="000000"/>
              </a:solidFill>
              <a:latin typeface="Cambria"/>
              <a:sym typeface="+mn-ea"/>
            </a:endParaRPr>
          </a:p>
          <a:p>
            <a:pPr>
              <a:lnSpc>
                <a:spcPct val="100000"/>
              </a:lnSpc>
            </a:pPr>
            <a:r>
              <a:rPr lang="en-US" altLang="en-US" sz="1400" b="0" strike="noStrike" spc="-1">
                <a:solidFill>
                  <a:srgbClr val="000000"/>
                </a:solidFill>
                <a:latin typeface="Cambria"/>
                <a:sym typeface="+mn-ea"/>
              </a:rPr>
              <a:t>ii.  [0, 3, 6] - [9],</a:t>
            </a:r>
            <a:endParaRPr lang="en-US" altLang="en-US" sz="1400" b="0" strike="noStrike" spc="-1">
              <a:solidFill>
                <a:srgbClr val="000000"/>
              </a:solidFill>
              <a:latin typeface="Cambria"/>
              <a:sym typeface="+mn-ea"/>
            </a:endParaRPr>
          </a:p>
          <a:p>
            <a:pPr>
              <a:lnSpc>
                <a:spcPct val="100000"/>
              </a:lnSpc>
            </a:pPr>
            <a:r>
              <a:rPr lang="en-US" altLang="en-US" sz="1400" b="0" strike="noStrike" spc="-1">
                <a:solidFill>
                  <a:srgbClr val="000000"/>
                </a:solidFill>
                <a:latin typeface="Cambria"/>
                <a:sym typeface="+mn-ea"/>
              </a:rPr>
              <a:t>     [17, 14, 11] - [8]</a:t>
            </a:r>
            <a:endParaRPr lang="en-US" altLang="en-US" sz="1400" b="0" strike="noStrike" spc="-1">
              <a:solidFill>
                <a:srgbClr val="000000"/>
              </a:solidFill>
              <a:latin typeface="Cambria"/>
              <a:sym typeface="+mn-e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3" name="Picture 2" descr="sample_path"/>
          <p:cNvPicPr>
            <a:picLocks noChangeAspect="1"/>
          </p:cNvPicPr>
          <p:nvPr/>
        </p:nvPicPr>
        <p:blipFill>
          <a:blip r:embed="rId1"/>
          <a:stretch>
            <a:fillRect/>
          </a:stretch>
        </p:blipFill>
        <p:spPr>
          <a:xfrm>
            <a:off x="5902960" y="860425"/>
            <a:ext cx="2679700" cy="3767455"/>
          </a:xfrm>
          <a:prstGeom prst="rect">
            <a:avLst/>
          </a:prstGeom>
        </p:spPr>
      </p:pic>
      <p:pic>
        <p:nvPicPr>
          <p:cNvPr id="4" name="Picture 3" descr="Screenshot from 2020-04-08 00-22-58"/>
          <p:cNvPicPr>
            <a:picLocks noChangeAspect="1"/>
          </p:cNvPicPr>
          <p:nvPr/>
        </p:nvPicPr>
        <p:blipFill>
          <a:blip r:embed="rId2"/>
          <a:srcRect l="71814"/>
          <a:stretch>
            <a:fillRect/>
          </a:stretch>
        </p:blipFill>
        <p:spPr>
          <a:xfrm>
            <a:off x="4036695" y="860425"/>
            <a:ext cx="1779270" cy="3771265"/>
          </a:xfrm>
          <a:prstGeom prst="rect">
            <a:avLst/>
          </a:prstGeom>
        </p:spPr>
      </p:pic>
      <p:sp>
        <p:nvSpPr>
          <p:cNvPr id="2"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２６</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LSTM based Path Tracking</a:t>
            </a:r>
            <a:endParaRPr lang="en-US" altLang="en-US" sz="3310" b="0" strike="noStrike" spc="-1">
              <a:solidFill>
                <a:srgbClr val="004B8D"/>
              </a:solidFill>
              <a:latin typeface="Cambria"/>
            </a:endParaRPr>
          </a:p>
        </p:txBody>
      </p:sp>
      <p:sp>
        <p:nvSpPr>
          <p:cNvPr id="157" name="TextShape 2"/>
          <p:cNvSpPr txBox="1"/>
          <p:nvPr/>
        </p:nvSpPr>
        <p:spPr>
          <a:xfrm>
            <a:off x="66675" y="1179195"/>
            <a:ext cx="4589145" cy="3338195"/>
          </a:xfrm>
          <a:prstGeom prst="rect">
            <a:avLst/>
          </a:prstGeom>
          <a:noFill/>
          <a:ln>
            <a:noFill/>
          </a:ln>
        </p:spPr>
        <p:txBody>
          <a:bodyPr>
            <a:normAutofit/>
          </a:bodyPr>
          <a:p>
            <a:pPr marL="343535" indent="-342900">
              <a:lnSpc>
                <a:spcPct val="100000"/>
              </a:lnSpc>
              <a:spcBef>
                <a:spcPts val="480"/>
              </a:spcBef>
              <a:buClr>
                <a:srgbClr val="000000"/>
              </a:buClr>
              <a:buFont typeface="Arial" panose="02080604020202020204" pitchFamily="34" charset="0"/>
              <a:buChar char="•"/>
            </a:pPr>
            <a:r>
              <a:rPr lang="en-US" altLang="en-US" sz="1400" b="1" spc="-1">
                <a:solidFill>
                  <a:srgbClr val="000000"/>
                </a:solidFill>
                <a:latin typeface="Cambria"/>
                <a:sym typeface="+mn-ea"/>
              </a:rPr>
              <a:t>LSTM based Path Prediction Model and Evaluation Results</a:t>
            </a:r>
            <a:endParaRPr lang="en-US" altLang="en-US" sz="1400" b="1" strike="noStrike" spc="-1">
              <a:solidFill>
                <a:srgbClr val="000000"/>
              </a:solidFill>
              <a:latin typeface="Cambria"/>
            </a:endParaRPr>
          </a:p>
          <a:p>
            <a:pPr marL="635" indent="0">
              <a:lnSpc>
                <a:spcPct val="100000"/>
              </a:lnSpc>
              <a:spcBef>
                <a:spcPts val="480"/>
              </a:spcBef>
              <a:buClr>
                <a:srgbClr val="000000"/>
              </a:buClr>
              <a:buFont typeface="Arial" panose="02080604020202020204" pitchFamily="34" charset="0"/>
              <a:buNone/>
            </a:pPr>
            <a:endParaRPr lang="en-US" altLang="en-US" sz="1400" b="1" strike="noStrike" spc="-1">
              <a:solidFill>
                <a:srgbClr val="000000"/>
              </a:solidFill>
              <a:latin typeface="Cambria"/>
            </a:endParaRPr>
          </a:p>
          <a:p>
            <a:pPr>
              <a:lnSpc>
                <a:spcPct val="100000"/>
              </a:lnSpc>
            </a:pPr>
            <a:r>
              <a:rPr lang="en-US" altLang="en-US" sz="1400" spc="-1">
                <a:solidFill>
                  <a:srgbClr val="000000"/>
                </a:solidFill>
                <a:latin typeface="Cambria"/>
                <a:sym typeface="+mn-ea"/>
              </a:rPr>
              <a:t>i.  vanila LSTM</a:t>
            </a:r>
            <a:endParaRPr lang="en-US" altLang="en-US" sz="1400" spc="-1">
              <a:solidFill>
                <a:srgbClr val="000000"/>
              </a:solidFill>
              <a:latin typeface="Cambria"/>
              <a:sym typeface="+mn-ea"/>
            </a:endParaRPr>
          </a:p>
          <a:p>
            <a:pPr marL="635" indent="0">
              <a:lnSpc>
                <a:spcPct val="100000"/>
              </a:lnSpc>
              <a:spcBef>
                <a:spcPts val="360"/>
              </a:spcBef>
              <a:buClr>
                <a:srgbClr val="000000"/>
              </a:buClr>
              <a:buFont typeface="Arial"/>
              <a:buNone/>
            </a:pPr>
            <a:endParaRPr lang="en-US" altLang="en-US" sz="1400" spc="-1">
              <a:solidFill>
                <a:srgbClr val="000000"/>
              </a:solidFill>
              <a:latin typeface="Cambria"/>
              <a:sym typeface="+mn-ea"/>
            </a:endParaRPr>
          </a:p>
          <a:p>
            <a:pPr>
              <a:lnSpc>
                <a:spcPct val="100000"/>
              </a:lnSpc>
            </a:pPr>
            <a:r>
              <a:rPr lang="en-US" altLang="en-US" sz="1400" spc="-1">
                <a:solidFill>
                  <a:srgbClr val="000000"/>
                </a:solidFill>
                <a:latin typeface="Cambria"/>
                <a:sym typeface="+mn-ea"/>
              </a:rPr>
              <a:t>ii. RSME, MAE, MAPE lower is better</a:t>
            </a:r>
            <a:r>
              <a:rPr lang="en-US" sz="1400" spc="-1">
                <a:solidFill>
                  <a:srgbClr val="000000"/>
                </a:solidFill>
                <a:sym typeface="+mn-ea"/>
              </a:rPr>
              <a:t> </a:t>
            </a:r>
            <a:endParaRPr lang="en-US" sz="1400" spc="-1">
              <a:solidFill>
                <a:srgbClr val="000000"/>
              </a:solidFill>
              <a:sym typeface="+mn-ea"/>
            </a:endParaRPr>
          </a:p>
          <a:p>
            <a:pPr>
              <a:lnSpc>
                <a:spcPct val="100000"/>
              </a:lnSpc>
            </a:pPr>
            <a:endParaRPr lang="en-US" sz="1400" b="0" strike="noStrike" spc="-1">
              <a:solidFill>
                <a:srgbClr val="000000"/>
              </a:solidFill>
              <a:latin typeface="Cambria"/>
            </a:endParaRPr>
          </a:p>
          <a:p>
            <a:pPr>
              <a:lnSpc>
                <a:spcPct val="100000"/>
              </a:lnSpc>
            </a:pPr>
            <a:r>
              <a:rPr lang="en-US" altLang="en-US" sz="1400" b="0" strike="noStrike" spc="-1">
                <a:solidFill>
                  <a:srgbClr val="000000"/>
                </a:solidFill>
                <a:latin typeface="Cambria"/>
              </a:rPr>
              <a:t>iii. R-squared close to 1</a:t>
            </a:r>
            <a:endParaRPr lang="en-US" altLang="en-US" sz="1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2" name="Picture 1" descr="Screenshot from 2020-04-08 00-26-33"/>
          <p:cNvPicPr>
            <a:picLocks noChangeAspect="1"/>
          </p:cNvPicPr>
          <p:nvPr/>
        </p:nvPicPr>
        <p:blipFill>
          <a:blip r:embed="rId1"/>
          <a:stretch>
            <a:fillRect/>
          </a:stretch>
        </p:blipFill>
        <p:spPr>
          <a:xfrm>
            <a:off x="4869180" y="1047750"/>
            <a:ext cx="2543175" cy="2472055"/>
          </a:xfrm>
          <a:prstGeom prst="rect">
            <a:avLst/>
          </a:prstGeom>
        </p:spPr>
      </p:pic>
      <p:pic>
        <p:nvPicPr>
          <p:cNvPr id="4" name="Picture 3" descr="Screenshot from 2020-04-08 00-26-50"/>
          <p:cNvPicPr>
            <a:picLocks noChangeAspect="1"/>
          </p:cNvPicPr>
          <p:nvPr/>
        </p:nvPicPr>
        <p:blipFill>
          <a:blip r:embed="rId2"/>
          <a:stretch>
            <a:fillRect/>
          </a:stretch>
        </p:blipFill>
        <p:spPr>
          <a:xfrm>
            <a:off x="3583940" y="3519805"/>
            <a:ext cx="5545455" cy="714375"/>
          </a:xfrm>
          <a:prstGeom prst="rect">
            <a:avLst/>
          </a:prstGeom>
        </p:spPr>
      </p:pic>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２７</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LSTM based Path Tracking</a:t>
            </a:r>
            <a:endParaRPr lang="en-US" altLang="en-US" sz="3310" b="0" strike="noStrike" spc="-1">
              <a:solidFill>
                <a:srgbClr val="004B8D"/>
              </a:solidFill>
              <a:latin typeface="Cambria"/>
            </a:endParaRPr>
          </a:p>
        </p:txBody>
      </p:sp>
      <p:sp>
        <p:nvSpPr>
          <p:cNvPr id="157" name="TextShape 2"/>
          <p:cNvSpPr txBox="1"/>
          <p:nvPr/>
        </p:nvSpPr>
        <p:spPr>
          <a:xfrm>
            <a:off x="66675" y="1179195"/>
            <a:ext cx="3822065" cy="3338195"/>
          </a:xfrm>
          <a:prstGeom prst="rect">
            <a:avLst/>
          </a:prstGeom>
          <a:noFill/>
          <a:ln>
            <a:noFill/>
          </a:ln>
        </p:spPr>
        <p:txBody>
          <a:bodyPr>
            <a:normAutofit fontScale="60000"/>
          </a:bodyPr>
          <a:p>
            <a:pPr marL="343535" indent="-342900">
              <a:lnSpc>
                <a:spcPct val="100000"/>
              </a:lnSpc>
              <a:spcBef>
                <a:spcPts val="480"/>
              </a:spcBef>
              <a:buClr>
                <a:srgbClr val="000000"/>
              </a:buClr>
              <a:buFont typeface="Arial" panose="02080604020202020204" pitchFamily="34" charset="0"/>
              <a:buChar char="•"/>
            </a:pPr>
            <a:r>
              <a:rPr lang="en-US" altLang="en-US" sz="2400" b="1" spc="-1">
                <a:solidFill>
                  <a:srgbClr val="000000"/>
                </a:solidFill>
                <a:latin typeface="Cambria"/>
                <a:sym typeface="+mn-ea"/>
              </a:rPr>
              <a:t>Case Study of Single-source based Wi-Fi Localization for Path Tracing</a:t>
            </a:r>
            <a:endParaRPr lang="en-US" altLang="en-US" sz="2400" b="1" spc="-1">
              <a:solidFill>
                <a:srgbClr val="000000"/>
              </a:solidFill>
              <a:latin typeface="Cambria"/>
              <a:sym typeface="+mn-ea"/>
            </a:endParaRPr>
          </a:p>
          <a:p>
            <a:pPr marL="635" indent="0">
              <a:lnSpc>
                <a:spcPct val="100000"/>
              </a:lnSpc>
              <a:spcBef>
                <a:spcPts val="480"/>
              </a:spcBef>
              <a:buClr>
                <a:srgbClr val="000000"/>
              </a:buClr>
              <a:buFont typeface="Arial" panose="02080604020202020204" pitchFamily="34" charset="0"/>
              <a:buNone/>
            </a:pPr>
            <a:endParaRPr lang="en-US" altLang="en-US" sz="2400" b="1" strike="noStrike" spc="-1">
              <a:solidFill>
                <a:srgbClr val="000000"/>
              </a:solidFill>
              <a:latin typeface="Cambria"/>
            </a:endParaRPr>
          </a:p>
          <a:p>
            <a:pPr>
              <a:lnSpc>
                <a:spcPct val="100000"/>
              </a:lnSpc>
            </a:pPr>
            <a:r>
              <a:rPr lang="en-US" altLang="en-US" sz="2400" spc="-1">
                <a:solidFill>
                  <a:srgbClr val="000000"/>
                </a:solidFill>
                <a:latin typeface="Cambria"/>
                <a:sym typeface="+mn-ea"/>
              </a:rPr>
              <a:t>i.  first in first out</a:t>
            </a:r>
            <a:endParaRPr lang="en-US" altLang="en-US" sz="2400" spc="-1">
              <a:solidFill>
                <a:srgbClr val="000000"/>
              </a:solidFill>
              <a:latin typeface="Cambria"/>
              <a:sym typeface="+mn-ea"/>
            </a:endParaRPr>
          </a:p>
          <a:p>
            <a:pPr marL="635" indent="0">
              <a:lnSpc>
                <a:spcPct val="100000"/>
              </a:lnSpc>
              <a:spcBef>
                <a:spcPts val="360"/>
              </a:spcBef>
              <a:buClr>
                <a:srgbClr val="000000"/>
              </a:buClr>
              <a:buFont typeface="Arial"/>
              <a:buNone/>
            </a:pPr>
            <a:endParaRPr lang="en-US" altLang="en-US" sz="2400" spc="-1">
              <a:solidFill>
                <a:srgbClr val="000000"/>
              </a:solidFill>
              <a:latin typeface="Cambria"/>
              <a:sym typeface="+mn-ea"/>
            </a:endParaRPr>
          </a:p>
          <a:p>
            <a:pPr>
              <a:lnSpc>
                <a:spcPct val="100000"/>
              </a:lnSpc>
            </a:pPr>
            <a:r>
              <a:rPr lang="en-US" altLang="en-US" sz="2400" spc="-1">
                <a:solidFill>
                  <a:srgbClr val="000000"/>
                </a:solidFill>
                <a:latin typeface="Cambria"/>
                <a:sym typeface="+mn-ea"/>
              </a:rPr>
              <a:t>ii. size of identical prediction greater than 2 - not moving - output location</a:t>
            </a:r>
            <a:endParaRPr lang="en-US" sz="2400" spc="-1">
              <a:solidFill>
                <a:srgbClr val="000000"/>
              </a:solidFill>
              <a:sym typeface="+mn-ea"/>
            </a:endParaRPr>
          </a:p>
          <a:p>
            <a:pPr>
              <a:lnSpc>
                <a:spcPct val="100000"/>
              </a:lnSpc>
            </a:pPr>
            <a:endParaRPr lang="en-US" sz="2400" b="0" strike="noStrike" spc="-1">
              <a:solidFill>
                <a:srgbClr val="000000"/>
              </a:solidFill>
              <a:latin typeface="Cambria"/>
            </a:endParaRPr>
          </a:p>
          <a:p>
            <a:pPr>
              <a:lnSpc>
                <a:spcPct val="100000"/>
              </a:lnSpc>
            </a:pPr>
            <a:r>
              <a:rPr lang="en-US" altLang="en-US" sz="2400" b="0" strike="noStrike" spc="-1">
                <a:solidFill>
                  <a:srgbClr val="000000"/>
                </a:solidFill>
                <a:latin typeface="Cambria"/>
              </a:rPr>
              <a:t>iii. </a:t>
            </a:r>
            <a:r>
              <a:rPr lang="en-US" altLang="en-US" sz="2400" spc="-1">
                <a:solidFill>
                  <a:srgbClr val="000000"/>
                </a:solidFill>
                <a:latin typeface="Cambria"/>
                <a:sym typeface="+mn-ea"/>
              </a:rPr>
              <a:t>three different predictions - moving - pre-trained LSTM - next location</a:t>
            </a:r>
            <a:endParaRPr lang="en-US" alt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3" name="Picture 2" descr="Screenshot from 2020-04-08 00-28-22"/>
          <p:cNvPicPr>
            <a:picLocks noChangeAspect="1"/>
          </p:cNvPicPr>
          <p:nvPr/>
        </p:nvPicPr>
        <p:blipFill>
          <a:blip r:embed="rId1"/>
          <a:srcRect l="8185" t="1827"/>
          <a:stretch>
            <a:fillRect/>
          </a:stretch>
        </p:blipFill>
        <p:spPr>
          <a:xfrm>
            <a:off x="5837555" y="2409190"/>
            <a:ext cx="3302635" cy="2313305"/>
          </a:xfrm>
          <a:prstGeom prst="rect">
            <a:avLst/>
          </a:prstGeom>
        </p:spPr>
      </p:pic>
      <p:pic>
        <p:nvPicPr>
          <p:cNvPr id="5" name="Picture 4" descr="Screenshot from 2020-04-08 00-12-09"/>
          <p:cNvPicPr>
            <a:picLocks noChangeAspect="1"/>
          </p:cNvPicPr>
          <p:nvPr/>
        </p:nvPicPr>
        <p:blipFill>
          <a:blip r:embed="rId2"/>
          <a:srcRect l="2702" t="4168" b="1527"/>
          <a:stretch>
            <a:fillRect/>
          </a:stretch>
        </p:blipFill>
        <p:spPr>
          <a:xfrm>
            <a:off x="5837555" y="236855"/>
            <a:ext cx="2998470" cy="1936115"/>
          </a:xfrm>
          <a:prstGeom prst="rect">
            <a:avLst/>
          </a:prstGeom>
        </p:spPr>
      </p:pic>
      <p:sp>
        <p:nvSpPr>
          <p:cNvPr id="6" name="Down Arrow 5"/>
          <p:cNvSpPr/>
          <p:nvPr/>
        </p:nvSpPr>
        <p:spPr>
          <a:xfrm>
            <a:off x="7156450" y="2172970"/>
            <a:ext cx="360045" cy="28829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２８</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sp>
        <p:nvSpPr>
          <p:cNvPr id="156" name="TextShape 1"/>
          <p:cNvSpPr txBox="1"/>
          <p:nvPr/>
        </p:nvSpPr>
        <p:spPr>
          <a:xfrm>
            <a:off x="-26005" y="321980"/>
            <a:ext cx="8922600" cy="857520"/>
          </a:xfrm>
          <a:prstGeom prst="rect">
            <a:avLst/>
          </a:prstGeom>
          <a:noFill/>
          <a:ln>
            <a:noFill/>
          </a:ln>
        </p:spPr>
        <p:txBody>
          <a:bodyPr anchor="ctr">
            <a:normAutofit/>
          </a:bodyPr>
          <a:p>
            <a:pPr marL="343535" lvl="1" indent="0" algn="l">
              <a:lnSpc>
                <a:spcPct val="100000"/>
              </a:lnSpc>
              <a:spcBef>
                <a:spcPts val="320"/>
              </a:spcBef>
              <a:buFont typeface="Arial"/>
              <a:buNone/>
            </a:pPr>
            <a:r>
              <a:rPr lang="en-US" altLang="en-US" sz="3310" spc="-1">
                <a:solidFill>
                  <a:srgbClr val="004B8D"/>
                </a:solidFill>
                <a:latin typeface="Cambria"/>
                <a:sym typeface="+mn-ea"/>
              </a:rPr>
              <a:t>LSTM based Path Tracking</a:t>
            </a:r>
            <a:endParaRPr lang="en-US" altLang="en-US" sz="3310" b="0" strike="noStrike" spc="-1">
              <a:solidFill>
                <a:srgbClr val="004B8D"/>
              </a:solidFill>
              <a:latin typeface="Cambria"/>
            </a:endParaRPr>
          </a:p>
        </p:txBody>
      </p:sp>
      <p:sp>
        <p:nvSpPr>
          <p:cNvPr id="157" name="TextShape 2"/>
          <p:cNvSpPr txBox="1"/>
          <p:nvPr/>
        </p:nvSpPr>
        <p:spPr>
          <a:xfrm>
            <a:off x="66675" y="1179195"/>
            <a:ext cx="3822065" cy="3338195"/>
          </a:xfrm>
          <a:prstGeom prst="rect">
            <a:avLst/>
          </a:prstGeom>
          <a:noFill/>
          <a:ln>
            <a:noFill/>
          </a:ln>
        </p:spPr>
        <p:txBody>
          <a:bodyPr>
            <a:normAutofit/>
          </a:bodyPr>
          <a:p>
            <a:pPr marL="343535" indent="-342900">
              <a:lnSpc>
                <a:spcPct val="100000"/>
              </a:lnSpc>
              <a:spcBef>
                <a:spcPts val="480"/>
              </a:spcBef>
              <a:buClr>
                <a:srgbClr val="000000"/>
              </a:buClr>
              <a:buFont typeface="Arial" panose="02080604020202020204" pitchFamily="34" charset="0"/>
              <a:buChar char="•"/>
            </a:pPr>
            <a:r>
              <a:rPr lang="en-US" altLang="en-US" sz="1200" b="1" spc="-1">
                <a:solidFill>
                  <a:srgbClr val="000000"/>
                </a:solidFill>
                <a:latin typeface="Cambria"/>
                <a:sym typeface="+mn-ea"/>
              </a:rPr>
              <a:t>Case Study of Single-source based Wi-Fi Localization for Path Tracing</a:t>
            </a:r>
            <a:endParaRPr lang="en-US" altLang="en-US" sz="1200" b="1" spc="-1">
              <a:solidFill>
                <a:srgbClr val="000000"/>
              </a:solidFill>
              <a:latin typeface="Cambria"/>
              <a:sym typeface="+mn-ea"/>
            </a:endParaRPr>
          </a:p>
          <a:p>
            <a:pPr marL="635" indent="0">
              <a:lnSpc>
                <a:spcPct val="100000"/>
              </a:lnSpc>
              <a:spcBef>
                <a:spcPts val="480"/>
              </a:spcBef>
              <a:buClr>
                <a:srgbClr val="000000"/>
              </a:buClr>
              <a:buFont typeface="Arial" panose="02080604020202020204" pitchFamily="34" charset="0"/>
              <a:buNone/>
            </a:pPr>
            <a:endParaRPr lang="en-US" altLang="en-US" sz="1200" b="1" strike="noStrike" spc="-1">
              <a:solidFill>
                <a:srgbClr val="000000"/>
              </a:solidFill>
              <a:latin typeface="Cambria"/>
            </a:endParaRPr>
          </a:p>
          <a:p>
            <a:pPr>
              <a:lnSpc>
                <a:spcPct val="100000"/>
              </a:lnSpc>
            </a:pPr>
            <a:r>
              <a:rPr lang="en-US" altLang="en-US" sz="1200" spc="-1">
                <a:solidFill>
                  <a:srgbClr val="000000"/>
                </a:solidFill>
                <a:latin typeface="Cambria"/>
                <a:sym typeface="+mn-ea"/>
              </a:rPr>
              <a:t>ii.  Demo</a:t>
            </a:r>
            <a:endParaRPr lang="en-US" altLang="en-US" sz="1200" spc="-1">
              <a:solidFill>
                <a:srgbClr val="000000"/>
              </a:solidFill>
              <a:latin typeface="Cambria"/>
              <a:sym typeface="+mn-ea"/>
            </a:endParaRPr>
          </a:p>
          <a:p>
            <a:pPr>
              <a:lnSpc>
                <a:spcPct val="100000"/>
              </a:lnSpc>
            </a:pPr>
            <a:endParaRPr lang="en-US" altLang="en-US" sz="1200" spc="-1">
              <a:solidFill>
                <a:srgbClr val="000000"/>
              </a:solidFill>
              <a:latin typeface="Cambria"/>
              <a:sym typeface="+mn-ea"/>
            </a:endParaRPr>
          </a:p>
          <a:p>
            <a:pPr>
              <a:lnSpc>
                <a:spcPct val="100000"/>
              </a:lnSpc>
            </a:pPr>
            <a:r>
              <a:rPr lang="en-US" altLang="en-US" sz="1200" spc="-1">
                <a:solidFill>
                  <a:srgbClr val="000000"/>
                </a:solidFill>
                <a:latin typeface="Cambria"/>
                <a:sym typeface="+mn-ea"/>
              </a:rPr>
              <a:t>forward path: 0:2, 3:2, 6:2, 9:1, 12:1, 15:2,</a:t>
            </a:r>
            <a:endParaRPr lang="en-US" altLang="en-US" sz="1200" spc="-1">
              <a:solidFill>
                <a:srgbClr val="000000"/>
              </a:solidFill>
              <a:latin typeface="Cambria"/>
              <a:sym typeface="+mn-ea"/>
            </a:endParaRPr>
          </a:p>
          <a:p>
            <a:pPr>
              <a:lnSpc>
                <a:spcPct val="100000"/>
              </a:lnSpc>
            </a:pPr>
            <a:r>
              <a:rPr lang="en-US" altLang="en-US" sz="1200" spc="-1">
                <a:solidFill>
                  <a:srgbClr val="000000"/>
                </a:solidFill>
                <a:latin typeface="Cambria"/>
                <a:sym typeface="+mn-ea"/>
              </a:rPr>
              <a:t>	   16:1, 13:2, 10:1, 7:2, 4:1, 1:2,</a:t>
            </a:r>
            <a:endParaRPr lang="en-US" altLang="en-US" sz="1200" spc="-1">
              <a:solidFill>
                <a:srgbClr val="000000"/>
              </a:solidFill>
              <a:latin typeface="Cambria"/>
              <a:sym typeface="+mn-ea"/>
            </a:endParaRPr>
          </a:p>
          <a:p>
            <a:pPr>
              <a:lnSpc>
                <a:spcPct val="100000"/>
              </a:lnSpc>
            </a:pPr>
            <a:r>
              <a:rPr lang="en-US" altLang="en-US" sz="1200" spc="-1">
                <a:solidFill>
                  <a:srgbClr val="000000"/>
                </a:solidFill>
                <a:latin typeface="Cambria"/>
                <a:sym typeface="+mn-ea"/>
              </a:rPr>
              <a:t>                      2:1, 5:2, 8:2, 11:1, 14:1, 17:2</a:t>
            </a:r>
            <a:endParaRPr lang="en-US" altLang="en-US" sz="1200" spc="-1">
              <a:solidFill>
                <a:srgbClr val="000000"/>
              </a:solidFill>
              <a:latin typeface="Cambria"/>
              <a:sym typeface="+mn-ea"/>
            </a:endParaRPr>
          </a:p>
          <a:p>
            <a:pPr>
              <a:lnSpc>
                <a:spcPct val="100000"/>
              </a:lnSpc>
            </a:pPr>
            <a:endParaRPr lang="en-US" altLang="en-US" sz="1200" spc="-1">
              <a:solidFill>
                <a:srgbClr val="000000"/>
              </a:solidFill>
              <a:latin typeface="Cambria"/>
              <a:sym typeface="+mn-ea"/>
            </a:endParaRPr>
          </a:p>
          <a:p>
            <a:pPr>
              <a:lnSpc>
                <a:spcPct val="100000"/>
              </a:lnSpc>
            </a:pPr>
            <a:r>
              <a:rPr lang="en-US" altLang="en-US" sz="1200" spc="-1">
                <a:solidFill>
                  <a:srgbClr val="000000"/>
                </a:solidFill>
                <a:latin typeface="Cambria"/>
                <a:sym typeface="+mn-ea"/>
              </a:rPr>
              <a:t>backward path: 17:4, 14:2, 11:4, 8:2, 5:1, 2:2,</a:t>
            </a:r>
            <a:endParaRPr lang="en-US" altLang="en-US" sz="1200" spc="-1">
              <a:solidFill>
                <a:srgbClr val="000000"/>
              </a:solidFill>
              <a:latin typeface="Cambria"/>
              <a:sym typeface="+mn-ea"/>
            </a:endParaRPr>
          </a:p>
          <a:p>
            <a:pPr>
              <a:lnSpc>
                <a:spcPct val="100000"/>
              </a:lnSpc>
            </a:pPr>
            <a:r>
              <a:rPr lang="en-US" altLang="en-US" sz="1200" spc="-1">
                <a:solidFill>
                  <a:srgbClr val="000000"/>
                </a:solidFill>
                <a:latin typeface="Cambria"/>
                <a:sym typeface="+mn-ea"/>
              </a:rPr>
              <a:t>	   1:10, 4:4, 7:1, 10:2, 13:4, 16:1,</a:t>
            </a:r>
            <a:endParaRPr lang="en-US" altLang="en-US" sz="1200" spc="-1">
              <a:solidFill>
                <a:srgbClr val="000000"/>
              </a:solidFill>
              <a:latin typeface="Cambria"/>
              <a:sym typeface="+mn-ea"/>
            </a:endParaRPr>
          </a:p>
          <a:p>
            <a:pPr>
              <a:lnSpc>
                <a:spcPct val="100000"/>
              </a:lnSpc>
            </a:pPr>
            <a:r>
              <a:rPr lang="en-US" altLang="en-US" sz="1200" spc="-1">
                <a:solidFill>
                  <a:srgbClr val="000000"/>
                </a:solidFill>
                <a:latin typeface="Cambria"/>
                <a:sym typeface="+mn-ea"/>
              </a:rPr>
              <a:t>                      15:1, 12:2, 9:2, 6:1, 3:8, 0:8	             </a:t>
            </a:r>
            <a:endParaRPr lang="en-US" altLang="en-US" sz="1200" spc="-1">
              <a:solidFill>
                <a:srgbClr val="000000"/>
              </a:solidFill>
              <a:latin typeface="Cambria"/>
              <a:sym typeface="+mn-ea"/>
            </a:endParaRPr>
          </a:p>
          <a:p>
            <a:pPr>
              <a:lnSpc>
                <a:spcPct val="100000"/>
              </a:lnSpc>
            </a:pPr>
            <a:endParaRPr lang="en-US" altLang="en-US" sz="1200" spc="-1">
              <a:solidFill>
                <a:srgbClr val="000000"/>
              </a:solidFill>
              <a:latin typeface="Cambria"/>
              <a:sym typeface="+mn-ea"/>
            </a:endParaRPr>
          </a:p>
          <a:p>
            <a:pPr>
              <a:lnSpc>
                <a:spcPct val="100000"/>
              </a:lnSpc>
            </a:pPr>
            <a:endParaRPr lang="en-US" altLang="en-US" sz="1200" spc="-1">
              <a:solidFill>
                <a:srgbClr val="000000"/>
              </a:solidFill>
              <a:latin typeface="Cambria"/>
              <a:sym typeface="+mn-ea"/>
            </a:endParaRPr>
          </a:p>
          <a:p>
            <a:pPr>
              <a:lnSpc>
                <a:spcPct val="100000"/>
              </a:lnSpc>
            </a:pPr>
            <a:endParaRPr lang="en-US" altLang="en-US" sz="1200" spc="-1">
              <a:solidFill>
                <a:srgbClr val="000000"/>
              </a:solidFill>
              <a:latin typeface="Cambria"/>
              <a:sym typeface="+mn-ea"/>
            </a:endParaRPr>
          </a:p>
          <a:p>
            <a:pPr>
              <a:lnSpc>
                <a:spcPct val="100000"/>
              </a:lnSpc>
            </a:pPr>
            <a:endParaRPr lang="en-US" altLang="en-US" sz="1200" b="0" strike="noStrike" spc="-1">
              <a:solidFill>
                <a:srgbClr val="000000"/>
              </a:solidFill>
              <a:latin typeface="Cambria"/>
            </a:endParaRPr>
          </a:p>
        </p:txBody>
      </p:sp>
      <p:pic>
        <p:nvPicPr>
          <p:cNvPr id="4" name="Picture 3" descr="algo"/>
          <p:cNvPicPr>
            <a:picLocks noChangeAspect="1"/>
          </p:cNvPicPr>
          <p:nvPr/>
        </p:nvPicPr>
        <p:blipFill>
          <a:blip r:embed="rId1"/>
          <a:stretch>
            <a:fillRect/>
          </a:stretch>
        </p:blipFill>
        <p:spPr>
          <a:xfrm>
            <a:off x="3594735" y="817245"/>
            <a:ext cx="5532120" cy="3886835"/>
          </a:xfrm>
          <a:prstGeom prst="rect">
            <a:avLst/>
          </a:prstGeom>
        </p:spPr>
      </p:pic>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２９</a:t>
            </a:r>
            <a:endParaRPr lang="" altLang="en-US" sz="1400" b="0" strike="noStrike" spc="-1">
              <a:solidFill>
                <a:srgbClr val="000000"/>
              </a:solidFill>
              <a:latin typeface="Cambria (本文)"/>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457200" y="725040"/>
            <a:ext cx="7589160" cy="857520"/>
          </a:xfrm>
          <a:prstGeom prst="rect">
            <a:avLst/>
          </a:prstGeom>
          <a:noFill/>
          <a:ln>
            <a:noFill/>
          </a:ln>
        </p:spPr>
        <p:txBody>
          <a:bodyPr anchor="ctr"/>
          <a:p>
            <a:pPr>
              <a:lnSpc>
                <a:spcPct val="100000"/>
              </a:lnSpc>
            </a:pPr>
            <a:r>
              <a:rPr lang="en-US" sz="3310" b="0" strike="noStrike" spc="-1">
                <a:solidFill>
                  <a:srgbClr val="004B8D"/>
                </a:solidFill>
                <a:latin typeface="Cambria"/>
              </a:rPr>
              <a:t>Indoor Localization</a:t>
            </a:r>
            <a:endParaRPr lang="en-US" sz="3310" b="0" strike="noStrike" spc="-1">
              <a:solidFill>
                <a:srgbClr val="000000"/>
              </a:solidFill>
              <a:latin typeface="Cambria"/>
            </a:endParaRPr>
          </a:p>
        </p:txBody>
      </p:sp>
      <p:sp>
        <p:nvSpPr>
          <p:cNvPr id="140" name="TextShape 2"/>
          <p:cNvSpPr txBox="1"/>
          <p:nvPr/>
        </p:nvSpPr>
        <p:spPr>
          <a:xfrm>
            <a:off x="457200" y="1611000"/>
            <a:ext cx="6782040" cy="2809440"/>
          </a:xfrm>
          <a:prstGeom prst="rect">
            <a:avLst/>
          </a:prstGeom>
          <a:noFill/>
          <a:ln>
            <a:noFill/>
          </a:ln>
        </p:spPr>
        <p:txBody>
          <a:bodyPr>
            <a:normAutofit/>
          </a:bodyPr>
          <a:p>
            <a:pPr marL="257175" indent="-256540">
              <a:lnSpc>
                <a:spcPct val="100000"/>
              </a:lnSpc>
              <a:spcBef>
                <a:spcPts val="480"/>
              </a:spcBef>
              <a:buClr>
                <a:srgbClr val="000000"/>
              </a:buClr>
              <a:buFont typeface="Arial"/>
              <a:buChar char="•"/>
            </a:pPr>
            <a:r>
              <a:rPr lang="en-US" sz="2400" b="0" strike="noStrike" spc="-1">
                <a:solidFill>
                  <a:srgbClr val="000000"/>
                </a:solidFill>
                <a:latin typeface="Cambria"/>
              </a:rPr>
              <a:t>A process of tracking people or objects </a:t>
            </a:r>
            <a:endParaRPr lang="en-US" sz="2400" b="0" strike="noStrike" spc="-1">
              <a:solidFill>
                <a:srgbClr val="000000"/>
              </a:solidFill>
              <a:latin typeface="Cambria"/>
            </a:endParaRPr>
          </a:p>
          <a:p>
            <a:pPr>
              <a:lnSpc>
                <a:spcPct val="100000"/>
              </a:lnSpc>
              <a:spcBef>
                <a:spcPts val="480"/>
              </a:spcBef>
            </a:pPr>
            <a:r>
              <a:rPr lang="en-US" sz="2400" b="0" strike="noStrike" spc="-1">
                <a:solidFill>
                  <a:srgbClr val="000000"/>
                </a:solidFill>
                <a:latin typeface="Cambria"/>
              </a:rPr>
              <a:t>relative to indoor environment</a:t>
            </a:r>
            <a:endParaRPr lang="en-US" sz="2400" b="0" strike="noStrike" spc="-1">
              <a:solidFill>
                <a:srgbClr val="000000"/>
              </a:solidFill>
              <a:latin typeface="Cambria"/>
            </a:endParaRPr>
          </a:p>
          <a:p>
            <a:pPr marL="257175" indent="-256540">
              <a:lnSpc>
                <a:spcPct val="100000"/>
              </a:lnSpc>
              <a:spcBef>
                <a:spcPts val="480"/>
              </a:spcBef>
              <a:buClr>
                <a:srgbClr val="000000"/>
              </a:buClr>
              <a:buFont typeface="Arial"/>
              <a:buChar char="•"/>
            </a:pPr>
            <a:r>
              <a:rPr lang="en-US" sz="2400" b="0" strike="noStrike" spc="-1">
                <a:solidFill>
                  <a:srgbClr val="000000"/>
                </a:solidFill>
                <a:latin typeface="Cambria"/>
              </a:rPr>
              <a:t>Addressed the drawbacks of GPS and </a:t>
            </a:r>
            <a:endParaRPr lang="en-US" sz="2400" b="0" strike="noStrike" spc="-1">
              <a:solidFill>
                <a:srgbClr val="000000"/>
              </a:solidFill>
              <a:latin typeface="Cambria"/>
            </a:endParaRPr>
          </a:p>
          <a:p>
            <a:pPr>
              <a:lnSpc>
                <a:spcPct val="100000"/>
              </a:lnSpc>
              <a:spcBef>
                <a:spcPts val="480"/>
              </a:spcBef>
            </a:pPr>
            <a:r>
              <a:rPr lang="en-US" sz="2400" b="0" strike="noStrike" spc="-1">
                <a:solidFill>
                  <a:srgbClr val="000000"/>
                </a:solidFill>
                <a:latin typeface="Cambria"/>
              </a:rPr>
              <a:t>other statellite technologies</a:t>
            </a:r>
            <a:endParaRPr lang="en-US" sz="2400" b="0" strike="noStrike" spc="-1">
              <a:solidFill>
                <a:srgbClr val="000000"/>
              </a:solidFill>
              <a:latin typeface="Cambria"/>
            </a:endParaRPr>
          </a:p>
          <a:p>
            <a:pPr marL="257175" indent="-256540">
              <a:lnSpc>
                <a:spcPct val="100000"/>
              </a:lnSpc>
              <a:spcBef>
                <a:spcPts val="480"/>
              </a:spcBef>
              <a:buClr>
                <a:srgbClr val="000000"/>
              </a:buClr>
              <a:buFont typeface="Arial"/>
              <a:buChar char="•"/>
            </a:pPr>
            <a:r>
              <a:rPr lang="en-US" sz="2400" b="0" strike="noStrike" spc="-1">
                <a:solidFill>
                  <a:srgbClr val="000000"/>
                </a:solidFill>
                <a:latin typeface="Cambria"/>
              </a:rPr>
              <a:t>Broadly applied in commercial,</a:t>
            </a:r>
            <a:endParaRPr lang="en-US" sz="2400" b="0" strike="noStrike" spc="-1">
              <a:solidFill>
                <a:srgbClr val="000000"/>
              </a:solidFill>
              <a:latin typeface="Cambria"/>
            </a:endParaRPr>
          </a:p>
          <a:p>
            <a:pPr>
              <a:lnSpc>
                <a:spcPct val="100000"/>
              </a:lnSpc>
              <a:spcBef>
                <a:spcPts val="480"/>
              </a:spcBef>
            </a:pPr>
            <a:r>
              <a:rPr lang="en-US" sz="2400" b="0" strike="noStrike" spc="-1">
                <a:solidFill>
                  <a:srgbClr val="000000"/>
                </a:solidFill>
                <a:latin typeface="Cambria"/>
              </a:rPr>
              <a:t>military, hospital, etc</a:t>
            </a:r>
            <a:endParaRPr lang="en-US" sz="2400" b="0" strike="noStrike" spc="-1">
              <a:solidFill>
                <a:srgbClr val="000000"/>
              </a:solidFill>
              <a:latin typeface="Cambria"/>
            </a:endParaRPr>
          </a:p>
          <a:p>
            <a:pPr>
              <a:lnSpc>
                <a:spcPct val="100000"/>
              </a:lnSpc>
              <a:spcBef>
                <a:spcPts val="480"/>
              </a:spcBef>
            </a:pPr>
            <a:endParaRPr lang="en-US" sz="2400" b="0" strike="noStrike" spc="-1">
              <a:solidFill>
                <a:srgbClr val="000000"/>
              </a:solidFill>
              <a:latin typeface="Cambria"/>
            </a:endParaRPr>
          </a:p>
        </p:txBody>
      </p:sp>
      <p:sp>
        <p:nvSpPr>
          <p:cNvPr id="141"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142" name="Picture 3"/>
          <p:cNvPicPr/>
          <p:nvPr/>
        </p:nvPicPr>
        <p:blipFill>
          <a:blip r:embed="rId1"/>
          <a:stretch>
            <a:fillRect/>
          </a:stretch>
        </p:blipFill>
        <p:spPr>
          <a:xfrm>
            <a:off x="6832080" y="1426680"/>
            <a:ext cx="2201040" cy="2585880"/>
          </a:xfrm>
          <a:prstGeom prst="rect">
            <a:avLst/>
          </a:prstGeom>
          <a:ln>
            <a:noFill/>
          </a:ln>
        </p:spPr>
      </p:pic>
      <p:sp>
        <p:nvSpPr>
          <p:cNvPr id="2" name="TextShape 2"/>
          <p:cNvSpPr txBox="1"/>
          <p:nvPr/>
        </p:nvSpPr>
        <p:spPr>
          <a:xfrm>
            <a:off x="6663690" y="4070350"/>
            <a:ext cx="2654300" cy="448945"/>
          </a:xfrm>
          <a:prstGeom prst="rect">
            <a:avLst/>
          </a:prstGeom>
          <a:noFill/>
          <a:ln>
            <a:noFill/>
          </a:ln>
        </p:spPr>
        <p:txBody>
          <a:bodyPr>
            <a:normAutofit/>
          </a:bodyPr>
          <a:p>
            <a:pPr>
              <a:lnSpc>
                <a:spcPct val="100000"/>
              </a:lnSpc>
            </a:pPr>
            <a:r>
              <a:rPr lang="en-US" altLang="en-US" sz="1000" spc="-1">
                <a:solidFill>
                  <a:srgbClr val="000000"/>
                </a:solidFill>
                <a:latin typeface="Cambria"/>
                <a:sym typeface="+mn-ea"/>
              </a:rPr>
              <a:t>https://pigeon.srisys.com/blog/types-of-indoor-positioning-systems/</a:t>
            </a:r>
            <a:endParaRPr lang="en-US" altLang="en-US" sz="1000" spc="-1">
              <a:solidFill>
                <a:srgbClr val="000000"/>
              </a:solidFill>
              <a:latin typeface="Cambria"/>
              <a:sym typeface="+mn-ea"/>
            </a:endParaRPr>
          </a:p>
        </p:txBody>
      </p:sp>
      <p:sp>
        <p:nvSpPr>
          <p:cNvPr id="3" name="CustomShape 5"/>
          <p:cNvSpPr/>
          <p:nvPr/>
        </p:nvSpPr>
        <p:spPr>
          <a:xfrm>
            <a:off x="8635365" y="4808855"/>
            <a:ext cx="5118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３</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1"/>
          <p:cNvSpPr txBox="1"/>
          <p:nvPr/>
        </p:nvSpPr>
        <p:spPr>
          <a:xfrm>
            <a:off x="457200" y="615600"/>
            <a:ext cx="7589160" cy="857520"/>
          </a:xfrm>
          <a:prstGeom prst="rect">
            <a:avLst/>
          </a:prstGeom>
          <a:noFill/>
          <a:ln>
            <a:noFill/>
          </a:ln>
        </p:spPr>
        <p:txBody>
          <a:bodyPr anchor="ctr"/>
          <a:p>
            <a:pPr>
              <a:lnSpc>
                <a:spcPct val="100000"/>
              </a:lnSpc>
            </a:pPr>
            <a:r>
              <a:rPr lang="en-US" sz="3310" b="0" strike="noStrike" spc="-1">
                <a:solidFill>
                  <a:srgbClr val="004B8D"/>
                </a:solidFill>
                <a:latin typeface="Cambria"/>
              </a:rPr>
              <a:t>Conclusion and Future Work</a:t>
            </a:r>
            <a:endParaRPr lang="en-US" sz="3310" b="0" strike="noStrike" spc="-1">
              <a:solidFill>
                <a:srgbClr val="000000"/>
              </a:solidFill>
              <a:latin typeface="Cambria"/>
            </a:endParaRPr>
          </a:p>
        </p:txBody>
      </p:sp>
      <p:sp>
        <p:nvSpPr>
          <p:cNvPr id="284" name="TextShape 2"/>
          <p:cNvSpPr txBox="1"/>
          <p:nvPr/>
        </p:nvSpPr>
        <p:spPr>
          <a:xfrm>
            <a:off x="457200" y="1126770"/>
            <a:ext cx="7589160" cy="2895480"/>
          </a:xfrm>
          <a:prstGeom prst="rect">
            <a:avLst/>
          </a:prstGeom>
          <a:noFill/>
          <a:ln>
            <a:noFill/>
          </a:ln>
        </p:spPr>
        <p:txBody>
          <a:bodyPr>
            <a:normAutofit fontScale="50000"/>
          </a:bodyPr>
          <a:p>
            <a:pPr>
              <a:lnSpc>
                <a:spcPct val="100000"/>
              </a:lnSpc>
              <a:spcBef>
                <a:spcPts val="400"/>
              </a:spcBef>
            </a:pPr>
            <a:r>
              <a:rPr lang="en-US" sz="2000" b="1" strike="noStrike" spc="-1">
                <a:solidFill>
                  <a:srgbClr val="376092"/>
                </a:solidFill>
                <a:latin typeface="Cambria"/>
              </a:rPr>
              <a:t>Conclusion：</a:t>
            </a:r>
            <a:endParaRPr lang="en-US" sz="2000" b="1" strike="noStrike" spc="-1">
              <a:solidFill>
                <a:srgbClr val="376092"/>
              </a:solidFill>
              <a:latin typeface="Cambria"/>
            </a:endParaRPr>
          </a:p>
          <a:p>
            <a:pPr marL="171450" indent="-171450">
              <a:lnSpc>
                <a:spcPct val="100000"/>
              </a:lnSpc>
              <a:spcBef>
                <a:spcPts val="400"/>
              </a:spcBef>
              <a:buFont typeface="Arial" panose="02080604020202020204" pitchFamily="34" charset="0"/>
              <a:buChar char="•"/>
            </a:pPr>
            <a:r>
              <a:rPr lang="en-US" sz="2000" b="0" strike="noStrike" spc="-1">
                <a:solidFill>
                  <a:srgbClr val="000000"/>
                </a:solidFill>
                <a:latin typeface="Cambria"/>
              </a:rPr>
              <a:t>  The proposed Multimodal Learning and Single Source Wi-Fi based Indoor Localization</a:t>
            </a:r>
            <a:endParaRPr lang="en-US" sz="2000" b="0" strike="noStrike" spc="-1">
              <a:solidFill>
                <a:srgbClr val="000000"/>
              </a:solidFill>
              <a:latin typeface="Cambria"/>
            </a:endParaRPr>
          </a:p>
          <a:p>
            <a:pPr indent="0">
              <a:lnSpc>
                <a:spcPct val="100000"/>
              </a:lnSpc>
              <a:spcBef>
                <a:spcPts val="400"/>
              </a:spcBef>
              <a:buFont typeface="Arial" panose="02080604020202020204" pitchFamily="34" charset="0"/>
              <a:buNone/>
            </a:pPr>
            <a:r>
              <a:rPr lang="en-US" sz="2000" b="0" strike="noStrike" spc="-1">
                <a:solidFill>
                  <a:srgbClr val="000000"/>
                </a:solidFill>
                <a:latin typeface="Cambria"/>
              </a:rPr>
              <a:t>system can efficiently solve the database construction and adaption problem that current</a:t>
            </a:r>
            <a:endParaRPr lang="en-US" sz="2000" b="0" strike="noStrike" spc="-1">
              <a:solidFill>
                <a:srgbClr val="000000"/>
              </a:solidFill>
              <a:latin typeface="Cambria"/>
            </a:endParaRPr>
          </a:p>
          <a:p>
            <a:pPr indent="0">
              <a:lnSpc>
                <a:spcPct val="100000"/>
              </a:lnSpc>
              <a:spcBef>
                <a:spcPts val="400"/>
              </a:spcBef>
              <a:buFont typeface="Arial" panose="02080604020202020204" pitchFamily="34" charset="0"/>
              <a:buNone/>
            </a:pPr>
            <a:r>
              <a:rPr lang="en-US" sz="2000" b="0" strike="noStrike" spc="-1">
                <a:solidFill>
                  <a:srgbClr val="000000"/>
                </a:solidFill>
                <a:latin typeface="Cambria"/>
              </a:rPr>
              <a:t>indoor localization technologies are encountering, and can perform more effectively and</a:t>
            </a:r>
            <a:endParaRPr lang="en-US" sz="2000" b="0" strike="noStrike" spc="-1">
              <a:solidFill>
                <a:srgbClr val="000000"/>
              </a:solidFill>
              <a:latin typeface="Cambria"/>
            </a:endParaRPr>
          </a:p>
          <a:p>
            <a:pPr indent="0">
              <a:lnSpc>
                <a:spcPct val="100000"/>
              </a:lnSpc>
              <a:spcBef>
                <a:spcPts val="400"/>
              </a:spcBef>
              <a:buFont typeface="Arial" panose="02080604020202020204" pitchFamily="34" charset="0"/>
              <a:buNone/>
            </a:pPr>
            <a:r>
              <a:rPr lang="en-US" sz="2000" b="0" strike="noStrike" spc="-1">
                <a:solidFill>
                  <a:srgbClr val="000000"/>
                </a:solidFill>
                <a:latin typeface="Cambria"/>
              </a:rPr>
              <a:t>require lower cost than other localization system.</a:t>
            </a:r>
            <a:endParaRPr lang="en-US" sz="2000" b="0" strike="noStrike" spc="-1">
              <a:solidFill>
                <a:srgbClr val="000000"/>
              </a:solidFill>
              <a:latin typeface="Cambria"/>
            </a:endParaRPr>
          </a:p>
          <a:p>
            <a:pPr marL="257175" indent="-256540">
              <a:lnSpc>
                <a:spcPct val="100000"/>
              </a:lnSpc>
              <a:spcBef>
                <a:spcPts val="400"/>
              </a:spcBef>
              <a:buClr>
                <a:srgbClr val="000000"/>
              </a:buClr>
              <a:buFont typeface="Arial"/>
              <a:buChar char="•"/>
            </a:pPr>
            <a:r>
              <a:rPr lang="en-US" sz="2000" b="0" strike="noStrike" spc="-1">
                <a:solidFill>
                  <a:srgbClr val="000000"/>
                </a:solidFill>
                <a:latin typeface="Cambria"/>
              </a:rPr>
              <a:t>Automating the indoor localization system is highly expected for the furture.</a:t>
            </a:r>
            <a:endParaRPr lang="en-US" sz="2000" b="0" strike="noStrike" spc="-1">
              <a:solidFill>
                <a:srgbClr val="000000"/>
              </a:solidFill>
              <a:latin typeface="Cambria"/>
            </a:endParaRPr>
          </a:p>
          <a:p>
            <a:pPr marL="635" indent="0">
              <a:lnSpc>
                <a:spcPct val="100000"/>
              </a:lnSpc>
              <a:spcBef>
                <a:spcPts val="380"/>
              </a:spcBef>
              <a:buClr>
                <a:srgbClr val="000000"/>
              </a:buClr>
              <a:buFont typeface="Arial"/>
              <a:buNone/>
            </a:pPr>
            <a:endParaRPr lang="en-US" sz="1900" b="0" strike="noStrike" spc="-1">
              <a:solidFill>
                <a:srgbClr val="000000"/>
              </a:solidFill>
              <a:latin typeface="Cambria"/>
            </a:endParaRPr>
          </a:p>
          <a:p>
            <a:pPr>
              <a:lnSpc>
                <a:spcPct val="100000"/>
              </a:lnSpc>
              <a:spcBef>
                <a:spcPts val="380"/>
              </a:spcBef>
            </a:pPr>
            <a:endParaRPr lang="en-US" sz="1900" b="0" strike="noStrike" spc="-1">
              <a:solidFill>
                <a:srgbClr val="000000"/>
              </a:solidFill>
              <a:latin typeface="Cambria"/>
            </a:endParaRPr>
          </a:p>
          <a:p>
            <a:pPr>
              <a:lnSpc>
                <a:spcPct val="100000"/>
              </a:lnSpc>
              <a:spcBef>
                <a:spcPts val="400"/>
              </a:spcBef>
            </a:pPr>
            <a:r>
              <a:rPr lang="en-US" sz="2000" b="1" strike="noStrike" spc="-1">
                <a:solidFill>
                  <a:srgbClr val="948A54"/>
                </a:solidFill>
                <a:latin typeface="Cambria"/>
              </a:rPr>
              <a:t>Future work :</a:t>
            </a:r>
            <a:endParaRPr lang="en-US" sz="2000" b="0" strike="noStrike" spc="-1">
              <a:solidFill>
                <a:srgbClr val="000000"/>
              </a:solidFill>
              <a:latin typeface="Cambria"/>
            </a:endParaRPr>
          </a:p>
          <a:p>
            <a:pPr marL="257175" indent="-256540">
              <a:lnSpc>
                <a:spcPct val="100000"/>
              </a:lnSpc>
              <a:spcBef>
                <a:spcPts val="380"/>
              </a:spcBef>
              <a:buClr>
                <a:srgbClr val="000000"/>
              </a:buClr>
              <a:buFont typeface="Arial"/>
              <a:buChar char="•"/>
            </a:pPr>
            <a:r>
              <a:rPr lang="en-US" sz="1900" spc="-1">
                <a:solidFill>
                  <a:srgbClr val="000000"/>
                </a:solidFill>
                <a:latin typeface="Cambria"/>
                <a:sym typeface="+mn-ea"/>
              </a:rPr>
              <a:t>Complete the self-driven signal recevier to demostrate the working system.</a:t>
            </a:r>
            <a:endParaRPr lang="en-US" sz="1900" spc="-1">
              <a:solidFill>
                <a:srgbClr val="000000"/>
              </a:solidFill>
              <a:latin typeface="Cambria"/>
              <a:sym typeface="+mn-ea"/>
            </a:endParaRPr>
          </a:p>
          <a:p>
            <a:pPr marL="257175" indent="-256540">
              <a:lnSpc>
                <a:spcPct val="100000"/>
              </a:lnSpc>
              <a:spcBef>
                <a:spcPts val="380"/>
              </a:spcBef>
              <a:buClr>
                <a:srgbClr val="000000"/>
              </a:buClr>
              <a:buFont typeface="Arial"/>
              <a:buChar char="•"/>
            </a:pPr>
            <a:r>
              <a:rPr lang="en-US" sz="1900" b="0" strike="noStrike" spc="-1">
                <a:solidFill>
                  <a:srgbClr val="000000"/>
                </a:solidFill>
                <a:latin typeface="Cambria"/>
              </a:rPr>
              <a:t>Add more features to localization fingerprints such as CSI, which may further improve the performance of the system.</a:t>
            </a:r>
            <a:endParaRPr lang="en-US" sz="1900" b="0" strike="noStrike" spc="-1">
              <a:solidFill>
                <a:srgbClr val="000000"/>
              </a:solidFill>
              <a:latin typeface="Cambria"/>
            </a:endParaRPr>
          </a:p>
          <a:p>
            <a:pPr marL="257175" indent="-256540">
              <a:lnSpc>
                <a:spcPct val="100000"/>
              </a:lnSpc>
              <a:spcBef>
                <a:spcPts val="380"/>
              </a:spcBef>
              <a:buClr>
                <a:srgbClr val="000000"/>
              </a:buClr>
              <a:buFont typeface="Arial"/>
              <a:buChar char="•"/>
            </a:pPr>
            <a:r>
              <a:rPr lang="en-US" sz="1900" b="0" strike="noStrike" spc="-1">
                <a:solidFill>
                  <a:srgbClr val="000000"/>
                </a:solidFill>
                <a:latin typeface="Cambria"/>
              </a:rPr>
              <a:t>Optimize and improve the current methodology such as position estimation technology to increase the efficiency of current system. </a:t>
            </a:r>
            <a:endParaRPr lang="en-US" sz="1900" b="0" strike="noStrike" spc="-1">
              <a:solidFill>
                <a:srgbClr val="000000"/>
              </a:solidFill>
              <a:latin typeface="Cambria"/>
            </a:endParaRPr>
          </a:p>
          <a:p>
            <a:pPr>
              <a:lnSpc>
                <a:spcPct val="100000"/>
              </a:lnSpc>
              <a:spcBef>
                <a:spcPts val="380"/>
              </a:spcBef>
            </a:pPr>
            <a:endParaRPr lang="en-US" sz="1900" b="0" strike="noStrike" spc="-1">
              <a:solidFill>
                <a:srgbClr val="000000"/>
              </a:solidFill>
              <a:latin typeface="Cambria"/>
            </a:endParaRPr>
          </a:p>
        </p:txBody>
      </p:sp>
      <p:sp>
        <p:nvSpPr>
          <p:cNvPr id="285"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３０</a:t>
            </a:r>
            <a:endParaRPr lang="" altLang="en-US" sz="1400" b="0" strike="noStrike" spc="-1">
              <a:solidFill>
                <a:srgbClr val="000000"/>
              </a:solidFill>
              <a:latin typeface="Cambria (本文)"/>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457200" y="-1620"/>
            <a:ext cx="7589160" cy="857520"/>
          </a:xfrm>
          <a:prstGeom prst="rect">
            <a:avLst/>
          </a:prstGeom>
          <a:noFill/>
          <a:ln>
            <a:noFill/>
          </a:ln>
        </p:spPr>
        <p:txBody>
          <a:bodyPr anchor="ctr"/>
          <a:p>
            <a:pPr>
              <a:lnSpc>
                <a:spcPct val="100000"/>
              </a:lnSpc>
            </a:pPr>
            <a:r>
              <a:rPr lang="en-US" sz="3310" b="0" strike="noStrike" spc="-1">
                <a:solidFill>
                  <a:srgbClr val="004B8D"/>
                </a:solidFill>
                <a:latin typeface="Cambria"/>
              </a:rPr>
              <a:t>References</a:t>
            </a:r>
            <a:endParaRPr lang="en-US" sz="3310" b="0" strike="noStrike" spc="-1">
              <a:solidFill>
                <a:srgbClr val="000000"/>
              </a:solidFill>
              <a:latin typeface="Cambria"/>
            </a:endParaRPr>
          </a:p>
        </p:txBody>
      </p:sp>
      <p:sp>
        <p:nvSpPr>
          <p:cNvPr id="287" name="TextShape 2"/>
          <p:cNvSpPr txBox="1"/>
          <p:nvPr/>
        </p:nvSpPr>
        <p:spPr>
          <a:xfrm>
            <a:off x="457200" y="628650"/>
            <a:ext cx="8146415" cy="4244975"/>
          </a:xfrm>
          <a:prstGeom prst="rect">
            <a:avLst/>
          </a:prstGeom>
          <a:noFill/>
          <a:ln>
            <a:noFill/>
          </a:ln>
        </p:spPr>
        <p:txBody>
          <a:bodyPr/>
          <a:p>
            <a:r>
              <a:rPr lang="en-US" sz="1200" b="0" strike="noStrike" spc="-1">
                <a:solidFill>
                  <a:srgbClr val="000000"/>
                </a:solidFill>
                <a:latin typeface="Cambria"/>
              </a:rPr>
              <a:t>[1] N. Bulusu, J. Heidemann, and D. Estrin, “Gps-less low-cost outdoor localization for very small devices,” IEEE Personal Communications, vol. 7, no. 5, pp. 28–34, 2000.</a:t>
            </a:r>
            <a:endParaRPr lang="en-US" sz="1200" b="0" strike="noStrike" spc="-1">
              <a:solidFill>
                <a:srgbClr val="000000"/>
              </a:solidFill>
              <a:latin typeface="Cambria"/>
            </a:endParaRPr>
          </a:p>
          <a:p>
            <a:r>
              <a:rPr lang="en-US" sz="1200" b="0" strike="noStrike" spc="-1">
                <a:solidFill>
                  <a:srgbClr val="000000"/>
                </a:solidFill>
                <a:latin typeface="Cambria"/>
              </a:rPr>
              <a:t>[2] F. Zafari, A. Gkelias, and K. K. Leung, “A survey of indoor localization systems and technologies,” IEEE Communications Surveys &amp; Tutorials, vol. 21, no. 3, pp. 2568–2599, 2019.</a:t>
            </a:r>
            <a:endParaRPr lang="en-US" sz="1200" b="0" strike="noStrike" spc="-1">
              <a:solidFill>
                <a:srgbClr val="000000"/>
              </a:solidFill>
              <a:latin typeface="Cambria"/>
            </a:endParaRPr>
          </a:p>
          <a:p>
            <a:r>
              <a:rPr lang="en-US" sz="1200" b="0" strike="noStrike" spc="-1">
                <a:solidFill>
                  <a:srgbClr val="000000"/>
                </a:solidFill>
                <a:latin typeface="Cambria"/>
              </a:rPr>
              <a:t>[3] A. Hameed and H. A. Ahmed, “Survey on indoor positioning applications based on different technologies,” in 2018 12th International Conference on Mathematics, Actuarial Science, Computer Science and Statistics (MACS), 2018, pp. 1–5.</a:t>
            </a:r>
            <a:endParaRPr lang="en-US" sz="1200" b="0" strike="noStrike" spc="-1">
              <a:solidFill>
                <a:srgbClr val="000000"/>
              </a:solidFill>
              <a:latin typeface="Cambria"/>
            </a:endParaRPr>
          </a:p>
          <a:p>
            <a:r>
              <a:rPr lang="en-US" sz="1200" b="0" strike="noStrike" spc="-1">
                <a:solidFill>
                  <a:srgbClr val="000000"/>
                </a:solidFill>
                <a:latin typeface="Cambria"/>
              </a:rPr>
              <a:t>[4] R. Machhamer, M. Dziubany, L. Czenkusch, H. Laux, A. Schmeink, K. Gollmer, S. Naumann, and G. Dartmann, “Online offline learning for sound-based indoor localization using low-cost hardware,” IEEE Access, vol. 7, pp. 155 088–155 106, 2019.</a:t>
            </a:r>
            <a:endParaRPr lang="en-US" sz="1200" b="0" strike="noStrike" spc="-1">
              <a:solidFill>
                <a:srgbClr val="000000"/>
              </a:solidFill>
              <a:latin typeface="Cambria"/>
            </a:endParaRPr>
          </a:p>
          <a:p>
            <a:r>
              <a:rPr lang="en-US" sz="1200" b="0" strike="noStrike" spc="-1">
                <a:solidFill>
                  <a:srgbClr val="000000"/>
                </a:solidFill>
                <a:latin typeface="Cambria"/>
              </a:rPr>
              <a:t>[5] E. Hatem, B. El-Hassan, J. Laheurte, S. Abou-Chakra, E. Colin, and C. Marechal, “Study the estimated distance error in indoor localization using uhf-rfid,” in 2018 IEEE Middle East and North Africa Communications Conference (MENACOMM), 2018, pp. 1–5.</a:t>
            </a:r>
            <a:endParaRPr lang="en-US" sz="1200" b="0" strike="noStrike" spc="-1">
              <a:solidFill>
                <a:srgbClr val="000000"/>
              </a:solidFill>
              <a:latin typeface="Cambria"/>
            </a:endParaRPr>
          </a:p>
          <a:p>
            <a:r>
              <a:rPr lang="en-US" sz="1200" b="0" strike="noStrike" spc="-1">
                <a:solidFill>
                  <a:srgbClr val="000000"/>
                </a:solidFill>
                <a:latin typeface="Cambria"/>
              </a:rPr>
              <a:t>[6] H. Zhou-guo, L. Fang, and Y. Yi, “An improved indoor uhf rfid localization method based on deviation correction,” in 2017 4th International Conference on Information Science and Control Engineering (ICISCE), July 2017, pp. 1401–1404.</a:t>
            </a:r>
            <a:endParaRPr lang="en-US" sz="1200" b="0" strike="noStrike" spc="-1">
              <a:solidFill>
                <a:srgbClr val="000000"/>
              </a:solidFill>
              <a:latin typeface="Cambria"/>
            </a:endParaRPr>
          </a:p>
          <a:p>
            <a:r>
              <a:rPr lang="en-US" sz="1200" b="0" strike="noStrike" spc="-1">
                <a:solidFill>
                  <a:srgbClr val="000000"/>
                </a:solidFill>
                <a:latin typeface="Cambria"/>
              </a:rPr>
              <a:t>[7] T. A. Heya, S. E. Arefin, A. Chakrabarty, and M. Alam, “Image processing based indoor localization system for assisting visually impaired people,” in 2018 Ubiquitous Positioning, Indoor Navigation and Location-Based Services (UPINLBS), March 2018,</a:t>
            </a:r>
            <a:endParaRPr lang="en-US" sz="1200" b="0" strike="noStrike" spc="-1">
              <a:solidFill>
                <a:srgbClr val="000000"/>
              </a:solidFill>
              <a:latin typeface="Cambria"/>
            </a:endParaRPr>
          </a:p>
          <a:p>
            <a:r>
              <a:rPr lang="en-US" sz="1200" b="0" strike="noStrike" spc="-1">
                <a:solidFill>
                  <a:srgbClr val="000000"/>
                </a:solidFill>
                <a:latin typeface="Cambria"/>
              </a:rPr>
              <a:t>pp. 1–7. </a:t>
            </a:r>
            <a:endParaRPr lang="en-US" sz="1200" b="0" strike="noStrike" spc="-1">
              <a:solidFill>
                <a:srgbClr val="000000"/>
              </a:solidFill>
              <a:latin typeface="Cambria"/>
            </a:endParaRPr>
          </a:p>
          <a:p>
            <a:endParaRPr lang="en-US" sz="1200" b="0" strike="noStrike" spc="-1">
              <a:solidFill>
                <a:srgbClr val="000000"/>
              </a:solidFill>
              <a:latin typeface="Cambria"/>
            </a:endParaRPr>
          </a:p>
          <a:p>
            <a:r>
              <a:rPr lang="en-US" altLang="en-US" sz="1200" b="0" strike="noStrike" spc="-1">
                <a:solidFill>
                  <a:srgbClr val="000000"/>
                </a:solidFill>
                <a:latin typeface="Cambria"/>
              </a:rPr>
              <a:t>And More.</a:t>
            </a:r>
            <a:endParaRPr lang="en-US" sz="1200" b="0" strike="noStrike" spc="-1">
              <a:solidFill>
                <a:srgbClr val="000000"/>
              </a:solidFill>
              <a:latin typeface="Cambria"/>
            </a:endParaRPr>
          </a:p>
          <a:p>
            <a:endParaRPr lang="en-US" sz="1200" b="0" strike="noStrike" spc="-1">
              <a:solidFill>
                <a:srgbClr val="000000"/>
              </a:solidFill>
              <a:latin typeface="Cambria"/>
            </a:endParaRPr>
          </a:p>
        </p:txBody>
      </p:sp>
      <p:sp>
        <p:nvSpPr>
          <p:cNvPr id="28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３</a:t>
            </a:r>
            <a:r>
              <a:rPr lang="en-US" altLang="en-US" sz="1400" b="0" strike="noStrike" spc="-1">
                <a:solidFill>
                  <a:srgbClr val="000000"/>
                </a:solidFill>
                <a:latin typeface="Cambria (本文)"/>
              </a:rPr>
              <a:t>１</a:t>
            </a:r>
            <a:endParaRPr lang="en-US" altLang="en-US" sz="1400" b="0" strike="noStrike" spc="-1">
              <a:solidFill>
                <a:srgbClr val="000000"/>
              </a:solidFill>
              <a:latin typeface="Cambria (本文)"/>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457200" y="615600"/>
            <a:ext cx="7589160" cy="857520"/>
          </a:xfrm>
          <a:prstGeom prst="rect">
            <a:avLst/>
          </a:prstGeom>
          <a:noFill/>
          <a:ln>
            <a:noFill/>
          </a:ln>
        </p:spPr>
        <p:txBody>
          <a:bodyPr anchor="ctr"/>
          <a:p>
            <a:pPr>
              <a:lnSpc>
                <a:spcPct val="100000"/>
              </a:lnSpc>
            </a:pPr>
            <a:r>
              <a:rPr lang="en-US" sz="3310" b="0" strike="noStrike" spc="-1">
                <a:solidFill>
                  <a:srgbClr val="004B8D"/>
                </a:solidFill>
                <a:latin typeface="Cambria"/>
              </a:rPr>
              <a:t>Thank You!</a:t>
            </a:r>
            <a:endParaRPr lang="en-US" sz="3310" b="0" strike="noStrike" spc="-1">
              <a:solidFill>
                <a:srgbClr val="000000"/>
              </a:solidFill>
              <a:latin typeface="Cambria"/>
            </a:endParaRPr>
          </a:p>
        </p:txBody>
      </p:sp>
      <p:sp>
        <p:nvSpPr>
          <p:cNvPr id="290" name="CustomShape 2"/>
          <p:cNvSpPr/>
          <p:nvPr/>
        </p:nvSpPr>
        <p:spPr>
          <a:xfrm>
            <a:off x="1462680" y="2017080"/>
            <a:ext cx="5577480" cy="1858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gn="ctr">
              <a:lnSpc>
                <a:spcPct val="100000"/>
              </a:lnSpc>
            </a:pPr>
            <a:r>
              <a:rPr lang="en-US" sz="3600" b="1" strike="noStrike" spc="-1">
                <a:solidFill>
                  <a:srgbClr val="000000"/>
                </a:solidFill>
                <a:latin typeface="Cambria"/>
              </a:rPr>
              <a:t>Hongyu Wu</a:t>
            </a:r>
            <a:endParaRPr lang="en-US" sz="3600" b="0" strike="noStrike" spc="-1">
              <a:latin typeface="Arial"/>
            </a:endParaRPr>
          </a:p>
          <a:p>
            <a:pPr algn="ctr">
              <a:lnSpc>
                <a:spcPct val="100000"/>
              </a:lnSpc>
            </a:pPr>
            <a:r>
              <a:rPr lang="en-US" sz="2000" b="0" strike="noStrike" spc="-1">
                <a:solidFill>
                  <a:srgbClr val="000000"/>
                </a:solidFill>
                <a:latin typeface="Cambria"/>
              </a:rPr>
              <a:t>Department of Electrical &amp; Computer Engineering</a:t>
            </a:r>
            <a:endParaRPr lang="en-US" sz="2000" b="0" strike="noStrike" spc="-1">
              <a:latin typeface="Arial"/>
            </a:endParaRPr>
          </a:p>
          <a:p>
            <a:pPr algn="ctr">
              <a:lnSpc>
                <a:spcPct val="100000"/>
              </a:lnSpc>
            </a:pPr>
            <a:r>
              <a:rPr lang="en-US" sz="2000" b="0" strike="noStrike" spc="-1">
                <a:solidFill>
                  <a:srgbClr val="000000"/>
                </a:solidFill>
                <a:latin typeface="Cambria"/>
              </a:rPr>
              <a:t>University of Dayton</a:t>
            </a:r>
            <a:endParaRPr lang="en-US" sz="2000" b="0" strike="noStrike" spc="-1">
              <a:latin typeface="Arial"/>
            </a:endParaRPr>
          </a:p>
          <a:p>
            <a:pPr algn="ctr">
              <a:lnSpc>
                <a:spcPct val="100000"/>
              </a:lnSpc>
            </a:pPr>
            <a:endParaRPr lang="en-US" sz="2000" b="0" strike="noStrike" spc="-1">
              <a:latin typeface="Arial"/>
            </a:endParaRPr>
          </a:p>
          <a:p>
            <a:pPr algn="ctr">
              <a:lnSpc>
                <a:spcPct val="100000"/>
              </a:lnSpc>
            </a:pPr>
            <a:r>
              <a:rPr lang="en-US" sz="2000" b="0" strike="noStrike" spc="-1">
                <a:solidFill>
                  <a:srgbClr val="000000"/>
                </a:solidFill>
                <a:latin typeface="Cambria"/>
              </a:rPr>
              <a:t>Email: </a:t>
            </a:r>
            <a:r>
              <a:rPr lang="en-US" sz="2000" b="0" u="sng" strike="noStrike" spc="-1">
                <a:solidFill>
                  <a:srgbClr val="0000FF"/>
                </a:solidFill>
                <a:uFillTx/>
                <a:latin typeface="Cambria (本文)"/>
                <a:hlinkClick r:id="rId1"/>
              </a:rPr>
              <a:t>wuh007@udayton.edu </a:t>
            </a:r>
            <a:endParaRPr lang="en-US" sz="2000" b="0" strike="noStrike" spc="-1">
              <a:latin typeface="Arial"/>
            </a:endParaRPr>
          </a:p>
        </p:txBody>
      </p:sp>
      <p:sp>
        <p:nvSpPr>
          <p:cNvPr id="291"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sp>
        <p:nvSpPr>
          <p:cNvPr id="3" name="CustomShape 5"/>
          <p:cNvSpPr/>
          <p:nvPr/>
        </p:nvSpPr>
        <p:spPr>
          <a:xfrm>
            <a:off x="8570595" y="4808855"/>
            <a:ext cx="6007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３２</a:t>
            </a:r>
            <a:endParaRPr lang="" altLang="en-US" sz="1400" b="0" strike="noStrike" spc="-1">
              <a:solidFill>
                <a:srgbClr val="000000"/>
              </a:solidFill>
              <a:latin typeface="Cambria (本文)"/>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457200" y="432940"/>
            <a:ext cx="7589160" cy="857520"/>
          </a:xfrm>
          <a:prstGeom prst="rect">
            <a:avLst/>
          </a:prstGeom>
          <a:noFill/>
          <a:ln>
            <a:noFill/>
          </a:ln>
        </p:spPr>
        <p:txBody>
          <a:bodyPr anchor="ctr"/>
          <a:p>
            <a:pPr>
              <a:lnSpc>
                <a:spcPct val="100000"/>
              </a:lnSpc>
            </a:pPr>
            <a:r>
              <a:rPr lang="en-US" sz="3310" b="0" strike="noStrike" spc="-1">
                <a:solidFill>
                  <a:srgbClr val="004B8D"/>
                </a:solidFill>
                <a:latin typeface="Cambria"/>
              </a:rPr>
              <a:t>Indoor Localization Techniques</a:t>
            </a:r>
            <a:endParaRPr lang="en-US" sz="3310" b="0" strike="noStrike" spc="-1">
              <a:solidFill>
                <a:srgbClr val="000000"/>
              </a:solidFill>
              <a:latin typeface="Cambria"/>
            </a:endParaRPr>
          </a:p>
        </p:txBody>
      </p:sp>
      <p:sp>
        <p:nvSpPr>
          <p:cNvPr id="144" name="TextShape 2"/>
          <p:cNvSpPr txBox="1"/>
          <p:nvPr/>
        </p:nvSpPr>
        <p:spPr>
          <a:xfrm>
            <a:off x="349885" y="1290325"/>
            <a:ext cx="8652960" cy="2809440"/>
          </a:xfrm>
          <a:prstGeom prst="rect">
            <a:avLst/>
          </a:prstGeom>
          <a:noFill/>
          <a:ln>
            <a:noFill/>
          </a:ln>
        </p:spPr>
        <p:txBody>
          <a:bodyPr>
            <a:normAutofit lnSpcReduction="20000"/>
          </a:bodyPr>
          <a:p>
            <a:pPr marL="257175" indent="-256540">
              <a:lnSpc>
                <a:spcPct val="100000"/>
              </a:lnSpc>
              <a:spcBef>
                <a:spcPts val="480"/>
              </a:spcBef>
              <a:buClr>
                <a:srgbClr val="000000"/>
              </a:buClr>
              <a:buFont typeface="Arial"/>
              <a:buChar char="•"/>
            </a:pPr>
            <a:r>
              <a:rPr lang="en-US" sz="2400" b="0" strike="noStrike" spc="-1">
                <a:solidFill>
                  <a:srgbClr val="000000"/>
                </a:solidFill>
                <a:latin typeface="Cambria"/>
              </a:rPr>
              <a:t>Optical-image based: </a:t>
            </a:r>
            <a:endParaRPr lang="en-US" sz="2400" b="0" strike="noStrike" spc="-1">
              <a:solidFill>
                <a:srgbClr val="000000"/>
              </a:solidFill>
              <a:latin typeface="Cambria"/>
            </a:endParaRPr>
          </a:p>
          <a:p>
            <a:pPr>
              <a:lnSpc>
                <a:spcPct val="100000"/>
              </a:lnSpc>
              <a:spcBef>
                <a:spcPts val="480"/>
              </a:spcBef>
            </a:pPr>
            <a:r>
              <a:rPr lang="en-US" sz="2400" spc="-1">
                <a:solidFill>
                  <a:srgbClr val="000000"/>
                </a:solidFill>
                <a:latin typeface="Cambria"/>
                <a:sym typeface="+mn-ea"/>
              </a:rPr>
              <a:t>- </a:t>
            </a:r>
            <a:r>
              <a:rPr lang="en-US" altLang="en-US" sz="2400" b="0" strike="noStrike" spc="-1">
                <a:solidFill>
                  <a:srgbClr val="000000"/>
                </a:solidFill>
                <a:latin typeface="Cambria"/>
              </a:rPr>
              <a:t>L</a:t>
            </a:r>
            <a:r>
              <a:rPr lang="en-US" sz="2400" b="0" strike="noStrike" spc="-1">
                <a:solidFill>
                  <a:srgbClr val="000000"/>
                </a:solidFill>
                <a:latin typeface="Cambria"/>
              </a:rPr>
              <a:t>ight pulses or intensity </a:t>
            </a:r>
            <a:endParaRPr lang="en-US" sz="2400" b="0" strike="noStrike" spc="-1">
              <a:solidFill>
                <a:srgbClr val="000000"/>
              </a:solidFill>
              <a:latin typeface="Cambria"/>
            </a:endParaRPr>
          </a:p>
          <a:p>
            <a:pPr>
              <a:lnSpc>
                <a:spcPct val="100000"/>
              </a:lnSpc>
              <a:spcBef>
                <a:spcPts val="480"/>
              </a:spcBef>
            </a:pPr>
            <a:r>
              <a:rPr lang="en-US" sz="2400" b="0" strike="noStrike" spc="-1">
                <a:solidFill>
                  <a:srgbClr val="000000"/>
                </a:solidFill>
                <a:latin typeface="Cambria"/>
              </a:rPr>
              <a:t>- </a:t>
            </a:r>
            <a:r>
              <a:rPr lang="en-US" sz="2400" b="0" strike="noStrike" spc="-1">
                <a:solidFill>
                  <a:srgbClr val="FF0000"/>
                </a:solidFill>
                <a:latin typeface="Cambria"/>
              </a:rPr>
              <a:t>High cost and low coverage</a:t>
            </a:r>
            <a:endParaRPr lang="en-US" sz="2400" b="0" strike="noStrike" spc="-1">
              <a:solidFill>
                <a:srgbClr val="000000"/>
              </a:solidFill>
              <a:latin typeface="Cambria"/>
            </a:endParaRPr>
          </a:p>
          <a:p>
            <a:pPr>
              <a:lnSpc>
                <a:spcPct val="100000"/>
              </a:lnSpc>
              <a:spcBef>
                <a:spcPts val="480"/>
              </a:spcBef>
            </a:pPr>
            <a:endParaRPr lang="en-US" sz="2400" b="0" strike="noStrike" spc="-1">
              <a:solidFill>
                <a:srgbClr val="000000"/>
              </a:solidFill>
              <a:latin typeface="Cambria"/>
            </a:endParaRPr>
          </a:p>
          <a:p>
            <a:pPr marL="257175" indent="-256540">
              <a:lnSpc>
                <a:spcPct val="100000"/>
              </a:lnSpc>
              <a:spcBef>
                <a:spcPts val="480"/>
              </a:spcBef>
              <a:buClr>
                <a:srgbClr val="000000"/>
              </a:buClr>
              <a:buFont typeface="Arial"/>
              <a:buChar char="•"/>
            </a:pPr>
            <a:r>
              <a:rPr lang="en-US" sz="2400" b="0" strike="noStrike" spc="-1">
                <a:solidFill>
                  <a:srgbClr val="000000"/>
                </a:solidFill>
                <a:latin typeface="Cambria"/>
              </a:rPr>
              <a:t>Signal-wave based:</a:t>
            </a:r>
            <a:endParaRPr lang="en-US" sz="2400" b="0" strike="noStrike" spc="-1">
              <a:solidFill>
                <a:srgbClr val="000000"/>
              </a:solidFill>
              <a:latin typeface="Cambria"/>
            </a:endParaRPr>
          </a:p>
          <a:p>
            <a:pPr>
              <a:lnSpc>
                <a:spcPct val="100000"/>
              </a:lnSpc>
              <a:spcBef>
                <a:spcPts val="480"/>
              </a:spcBef>
            </a:pPr>
            <a:r>
              <a:rPr lang="en-US" sz="2400" spc="-1">
                <a:solidFill>
                  <a:srgbClr val="000000"/>
                </a:solidFill>
                <a:latin typeface="Cambria"/>
                <a:sym typeface="+mn-ea"/>
              </a:rPr>
              <a:t>- </a:t>
            </a:r>
            <a:r>
              <a:rPr lang="en-US" altLang="en-US" sz="2400" b="0" strike="noStrike" spc="-1">
                <a:solidFill>
                  <a:srgbClr val="000000"/>
                </a:solidFill>
                <a:latin typeface="Cambria"/>
              </a:rPr>
              <a:t>Mixing source s</a:t>
            </a:r>
            <a:r>
              <a:rPr lang="en-US" sz="2400" b="0" strike="noStrike" spc="-1">
                <a:solidFill>
                  <a:srgbClr val="000000"/>
                </a:solidFill>
                <a:latin typeface="Cambria"/>
              </a:rPr>
              <a:t>ignal based on various signal metrics</a:t>
            </a:r>
            <a:endParaRPr lang="en-US" sz="2400" b="0" strike="noStrike" spc="-1">
              <a:solidFill>
                <a:srgbClr val="000000"/>
              </a:solidFill>
              <a:latin typeface="Cambria"/>
            </a:endParaRPr>
          </a:p>
        </p:txBody>
      </p:sp>
      <p:sp>
        <p:nvSpPr>
          <p:cNvPr id="145"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sp>
        <p:nvSpPr>
          <p:cNvPr id="3" name="CustomShape 5"/>
          <p:cNvSpPr/>
          <p:nvPr/>
        </p:nvSpPr>
        <p:spPr>
          <a:xfrm>
            <a:off x="8629650" y="4808855"/>
            <a:ext cx="5118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４</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457200" y="452625"/>
            <a:ext cx="8948160" cy="857520"/>
          </a:xfrm>
          <a:prstGeom prst="rect">
            <a:avLst/>
          </a:prstGeom>
          <a:noFill/>
          <a:ln>
            <a:noFill/>
          </a:ln>
        </p:spPr>
        <p:txBody>
          <a:bodyPr anchor="ctr">
            <a:normAutofit fontScale="80000"/>
          </a:bodyPr>
          <a:p>
            <a:pPr>
              <a:lnSpc>
                <a:spcPct val="100000"/>
              </a:lnSpc>
            </a:pPr>
            <a:r>
              <a:rPr lang="en-US" sz="3310" b="0" strike="noStrike" spc="-1">
                <a:solidFill>
                  <a:srgbClr val="004B8D"/>
                </a:solidFill>
                <a:latin typeface="Cambria"/>
              </a:rPr>
              <a:t>Signal</a:t>
            </a:r>
            <a:r>
              <a:rPr lang="en-US" altLang="en-US" sz="3310" b="0" strike="noStrike" spc="-1">
                <a:solidFill>
                  <a:srgbClr val="004B8D"/>
                </a:solidFill>
                <a:latin typeface="Cambria"/>
              </a:rPr>
              <a:t>-wave based</a:t>
            </a:r>
            <a:r>
              <a:rPr lang="en-US" sz="3310" b="0" strike="noStrike" spc="-1">
                <a:solidFill>
                  <a:srgbClr val="004B8D"/>
                </a:solidFill>
                <a:latin typeface="Cambria"/>
              </a:rPr>
              <a:t> Indoor Localization Techniques</a:t>
            </a:r>
            <a:endParaRPr lang="en-US" sz="3310" b="0" strike="noStrike" spc="-1">
              <a:solidFill>
                <a:srgbClr val="000000"/>
              </a:solidFill>
              <a:latin typeface="Cambria"/>
            </a:endParaRPr>
          </a:p>
        </p:txBody>
      </p:sp>
      <p:sp>
        <p:nvSpPr>
          <p:cNvPr id="147" name="TextShape 2"/>
          <p:cNvSpPr txBox="1"/>
          <p:nvPr/>
        </p:nvSpPr>
        <p:spPr>
          <a:xfrm>
            <a:off x="360045" y="1310005"/>
            <a:ext cx="8809355" cy="3422650"/>
          </a:xfrm>
          <a:prstGeom prst="rect">
            <a:avLst/>
          </a:prstGeom>
          <a:noFill/>
          <a:ln>
            <a:noFill/>
          </a:ln>
        </p:spPr>
        <p:txBody>
          <a:bodyPr>
            <a:normAutofit lnSpcReduction="20000"/>
          </a:bodyPr>
          <a:p>
            <a:pPr marL="257175" indent="-256540">
              <a:lnSpc>
                <a:spcPct val="100000"/>
              </a:lnSpc>
              <a:spcBef>
                <a:spcPts val="480"/>
              </a:spcBef>
              <a:buClr>
                <a:srgbClr val="000000"/>
              </a:buClr>
              <a:buFont typeface="Arial"/>
              <a:buChar char="•"/>
            </a:pPr>
            <a:r>
              <a:rPr lang="en-US" sz="2400" b="0" strike="noStrike" spc="-1">
                <a:solidFill>
                  <a:srgbClr val="000000"/>
                </a:solidFill>
                <a:latin typeface="Cambria"/>
              </a:rPr>
              <a:t>Log-distance propagation based </a:t>
            </a:r>
            <a:r>
              <a:rPr lang="en-US" altLang="en-US" sz="2400" b="0" strike="noStrike" spc="-1">
                <a:solidFill>
                  <a:srgbClr val="000000"/>
                </a:solidFill>
                <a:latin typeface="Cambria"/>
              </a:rPr>
              <a:t>method</a:t>
            </a:r>
            <a:endParaRPr lang="en-US" sz="2400" b="0" strike="noStrike" spc="-1">
              <a:solidFill>
                <a:srgbClr val="000000"/>
              </a:solidFill>
              <a:latin typeface="Cambria"/>
            </a:endParaRPr>
          </a:p>
          <a:p>
            <a:pPr>
              <a:lnSpc>
                <a:spcPct val="100000"/>
              </a:lnSpc>
              <a:spcBef>
                <a:spcPts val="480"/>
              </a:spcBef>
            </a:pPr>
            <a:r>
              <a:rPr lang="en-US" sz="2400" spc="-1">
                <a:solidFill>
                  <a:srgbClr val="000000"/>
                </a:solidFill>
                <a:latin typeface="Cambria"/>
                <a:sym typeface="+mn-ea"/>
              </a:rPr>
              <a:t>- </a:t>
            </a:r>
            <a:r>
              <a:rPr lang="en-US" altLang="en-US" sz="2400" b="0" strike="noStrike" spc="-1">
                <a:solidFill>
                  <a:srgbClr val="000000"/>
                </a:solidFill>
                <a:latin typeface="Cambria"/>
              </a:rPr>
              <a:t>D</a:t>
            </a:r>
            <a:r>
              <a:rPr lang="en-US" sz="2400" b="0" strike="noStrike" spc="-1">
                <a:solidFill>
                  <a:srgbClr val="000000"/>
                </a:solidFill>
                <a:latin typeface="Cambria"/>
              </a:rPr>
              <a:t>istance between transmitters and access points</a:t>
            </a:r>
            <a:endParaRPr lang="en-US" sz="2400" b="0" strike="noStrike" spc="-1">
              <a:solidFill>
                <a:srgbClr val="000000"/>
              </a:solidFill>
              <a:latin typeface="Cambria"/>
            </a:endParaRPr>
          </a:p>
          <a:p>
            <a:pPr>
              <a:lnSpc>
                <a:spcPct val="100000"/>
              </a:lnSpc>
              <a:spcBef>
                <a:spcPts val="480"/>
              </a:spcBef>
            </a:pPr>
            <a:r>
              <a:rPr lang="en-US" sz="2400" b="0" strike="noStrike" spc="-1">
                <a:solidFill>
                  <a:srgbClr val="000000"/>
                </a:solidFill>
                <a:latin typeface="Cambria"/>
              </a:rPr>
              <a:t>- </a:t>
            </a:r>
            <a:r>
              <a:rPr lang="en-US" sz="2400" b="0" strike="noStrike" spc="-1">
                <a:solidFill>
                  <a:srgbClr val="FF0000"/>
                </a:solidFill>
                <a:latin typeface="Cambria"/>
              </a:rPr>
              <a:t>Devices Limitation and Interference</a:t>
            </a:r>
            <a:endParaRPr lang="en-US" sz="2400" b="0" strike="noStrike" spc="-1">
              <a:solidFill>
                <a:srgbClr val="000000"/>
              </a:solidFill>
              <a:latin typeface="Cambria"/>
            </a:endParaRPr>
          </a:p>
          <a:p>
            <a:pPr>
              <a:lnSpc>
                <a:spcPct val="100000"/>
              </a:lnSpc>
              <a:spcBef>
                <a:spcPts val="480"/>
              </a:spcBef>
            </a:pPr>
            <a:endParaRPr lang="en-US" sz="2400" b="0" strike="noStrike" spc="-1">
              <a:solidFill>
                <a:srgbClr val="000000"/>
              </a:solidFill>
              <a:latin typeface="Cambria"/>
            </a:endParaRPr>
          </a:p>
          <a:p>
            <a:pPr marL="257175" indent="-256540">
              <a:lnSpc>
                <a:spcPct val="100000"/>
              </a:lnSpc>
              <a:spcBef>
                <a:spcPts val="480"/>
              </a:spcBef>
              <a:buClr>
                <a:srgbClr val="000000"/>
              </a:buClr>
              <a:buFont typeface="Arial"/>
              <a:buChar char="•"/>
            </a:pPr>
            <a:r>
              <a:rPr lang="en-US" sz="2400" b="0" strike="noStrike" spc="-1">
                <a:solidFill>
                  <a:srgbClr val="000000"/>
                </a:solidFill>
                <a:latin typeface="Cambria"/>
              </a:rPr>
              <a:t>Fingerprinting based </a:t>
            </a:r>
            <a:r>
              <a:rPr lang="en-US" altLang="en-US" sz="2400" b="0" strike="noStrike" spc="-1">
                <a:solidFill>
                  <a:srgbClr val="000000"/>
                </a:solidFill>
                <a:latin typeface="Cambria"/>
              </a:rPr>
              <a:t>method</a:t>
            </a:r>
            <a:endParaRPr lang="en-US" sz="2400" b="0" strike="noStrike" spc="-1">
              <a:solidFill>
                <a:srgbClr val="000000"/>
              </a:solidFill>
              <a:latin typeface="Cambria"/>
            </a:endParaRPr>
          </a:p>
          <a:p>
            <a:pPr marL="635" indent="0">
              <a:lnSpc>
                <a:spcPct val="100000"/>
              </a:lnSpc>
              <a:spcBef>
                <a:spcPts val="480"/>
              </a:spcBef>
              <a:buClr>
                <a:srgbClr val="000000"/>
              </a:buClr>
              <a:buFont typeface="Arial"/>
              <a:buNone/>
            </a:pPr>
            <a:r>
              <a:rPr lang="en-US" sz="2400" spc="-1">
                <a:solidFill>
                  <a:srgbClr val="000000"/>
                </a:solidFill>
                <a:latin typeface="Cambria"/>
                <a:sym typeface="+mn-ea"/>
              </a:rPr>
              <a:t>- </a:t>
            </a:r>
            <a:r>
              <a:rPr lang="en-US" sz="2400" b="0" strike="noStrike" spc="-1">
                <a:solidFill>
                  <a:srgbClr val="000000"/>
                </a:solidFill>
                <a:latin typeface="Cambria"/>
              </a:rPr>
              <a:t>Offline training</a:t>
            </a:r>
            <a:endParaRPr lang="en-US" sz="2400" b="0" strike="noStrike" spc="-1">
              <a:solidFill>
                <a:srgbClr val="000000"/>
              </a:solidFill>
              <a:latin typeface="Cambria"/>
            </a:endParaRPr>
          </a:p>
          <a:p>
            <a:pPr marL="635" indent="0">
              <a:lnSpc>
                <a:spcPct val="100000"/>
              </a:lnSpc>
              <a:spcBef>
                <a:spcPts val="480"/>
              </a:spcBef>
              <a:buClr>
                <a:srgbClr val="000000"/>
              </a:buClr>
              <a:buFont typeface="Arial"/>
              <a:buNone/>
            </a:pPr>
            <a:r>
              <a:rPr lang="en-US" sz="2400" spc="-1">
                <a:solidFill>
                  <a:srgbClr val="000000"/>
                </a:solidFill>
                <a:latin typeface="Cambria"/>
                <a:sym typeface="+mn-ea"/>
              </a:rPr>
              <a:t>- </a:t>
            </a:r>
            <a:r>
              <a:rPr lang="en-US" sz="2400" b="0" strike="noStrike" spc="-1">
                <a:solidFill>
                  <a:srgbClr val="000000"/>
                </a:solidFill>
                <a:latin typeface="Cambria"/>
              </a:rPr>
              <a:t>Online Localization</a:t>
            </a:r>
            <a:endParaRPr lang="en-US" sz="2400" b="0" strike="noStrike" spc="-1">
              <a:solidFill>
                <a:srgbClr val="000000"/>
              </a:solidFill>
              <a:latin typeface="Cambria"/>
            </a:endParaRPr>
          </a:p>
          <a:p>
            <a:pPr marL="635" indent="0">
              <a:lnSpc>
                <a:spcPct val="100000"/>
              </a:lnSpc>
              <a:spcBef>
                <a:spcPts val="480"/>
              </a:spcBef>
              <a:buClr>
                <a:srgbClr val="000000"/>
              </a:buClr>
              <a:buFont typeface="Arial"/>
              <a:buNone/>
            </a:pPr>
            <a:r>
              <a:rPr lang="en-US" altLang="en-US" sz="2400" b="0" strike="noStrike" spc="-1">
                <a:solidFill>
                  <a:srgbClr val="000000"/>
                </a:solidFill>
                <a:latin typeface="Cambria"/>
              </a:rPr>
              <a:t>- Wi-Fi</a:t>
            </a:r>
            <a:endParaRPr lang="en-US" altLang="en-US" sz="2400" b="0" strike="noStrike" spc="-1">
              <a:solidFill>
                <a:srgbClr val="000000"/>
              </a:solidFill>
              <a:latin typeface="Cambria"/>
            </a:endParaRPr>
          </a:p>
        </p:txBody>
      </p:sp>
      <p:sp>
        <p:nvSpPr>
          <p:cNvPr id="14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sp>
        <p:nvSpPr>
          <p:cNvPr id="3" name="CustomShape 5"/>
          <p:cNvSpPr/>
          <p:nvPr/>
        </p:nvSpPr>
        <p:spPr>
          <a:xfrm>
            <a:off x="8657590" y="4808855"/>
            <a:ext cx="5118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５</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427990" y="391445"/>
            <a:ext cx="7589160" cy="857520"/>
          </a:xfrm>
          <a:prstGeom prst="rect">
            <a:avLst/>
          </a:prstGeom>
          <a:noFill/>
          <a:ln>
            <a:noFill/>
          </a:ln>
        </p:spPr>
        <p:txBody>
          <a:bodyPr anchor="ctr"/>
          <a:p>
            <a:pPr>
              <a:lnSpc>
                <a:spcPct val="100000"/>
              </a:lnSpc>
            </a:pPr>
            <a:r>
              <a:rPr lang="en-US" sz="3310" b="0" strike="noStrike" spc="-1">
                <a:solidFill>
                  <a:srgbClr val="004B8D"/>
                </a:solidFill>
                <a:latin typeface="Cambria"/>
              </a:rPr>
              <a:t>Motivation </a:t>
            </a:r>
            <a:r>
              <a:rPr lang="en-US" altLang="en-US" sz="3310" b="0" strike="noStrike" spc="-1">
                <a:solidFill>
                  <a:srgbClr val="004B8D"/>
                </a:solidFill>
                <a:latin typeface="Cambria"/>
              </a:rPr>
              <a:t>of the research work</a:t>
            </a:r>
            <a:r>
              <a:rPr lang="en-US" sz="3310" b="0" strike="noStrike" spc="-1">
                <a:solidFill>
                  <a:srgbClr val="004B8D"/>
                </a:solidFill>
                <a:latin typeface="Cambria"/>
              </a:rPr>
              <a:t>	</a:t>
            </a:r>
            <a:endParaRPr lang="en-US" sz="3310" b="0" strike="noStrike" spc="-1">
              <a:solidFill>
                <a:srgbClr val="000000"/>
              </a:solidFill>
              <a:latin typeface="Cambria"/>
            </a:endParaRPr>
          </a:p>
        </p:txBody>
      </p:sp>
      <p:sp>
        <p:nvSpPr>
          <p:cNvPr id="150" name="TextShape 2"/>
          <p:cNvSpPr txBox="1"/>
          <p:nvPr/>
        </p:nvSpPr>
        <p:spPr>
          <a:xfrm>
            <a:off x="179070" y="1188085"/>
            <a:ext cx="5571490" cy="3134360"/>
          </a:xfrm>
          <a:prstGeom prst="rect">
            <a:avLst/>
          </a:prstGeom>
          <a:noFill/>
          <a:ln>
            <a:noFill/>
          </a:ln>
        </p:spPr>
        <p:txBody>
          <a:bodyPr>
            <a:normAutofit fontScale="80000"/>
          </a:bodyPr>
          <a:p>
            <a:pPr marL="342900" indent="-342900">
              <a:lnSpc>
                <a:spcPct val="100000"/>
              </a:lnSpc>
              <a:spcBef>
                <a:spcPts val="480"/>
              </a:spcBef>
              <a:buFont typeface="Arial" panose="02080604020202020204" pitchFamily="34" charset="0"/>
              <a:buChar char="•"/>
            </a:pPr>
            <a:endParaRPr lang="en-US" sz="2400" b="0" strike="noStrike" spc="-1">
              <a:solidFill>
                <a:srgbClr val="000000"/>
              </a:solidFill>
              <a:latin typeface="Cambria"/>
            </a:endParaRPr>
          </a:p>
          <a:p>
            <a:pPr marL="343535" indent="-342900">
              <a:lnSpc>
                <a:spcPct val="100000"/>
              </a:lnSpc>
              <a:spcBef>
                <a:spcPts val="480"/>
              </a:spcBef>
              <a:buClr>
                <a:srgbClr val="000000"/>
              </a:buClr>
              <a:buFont typeface="Arial" panose="02080604020202020204" pitchFamily="34" charset="0"/>
              <a:buChar char="•"/>
            </a:pPr>
            <a:r>
              <a:rPr lang="en-US" altLang="en-US" sz="2400" b="0" strike="noStrike" spc="-1">
                <a:solidFill>
                  <a:srgbClr val="000000"/>
                </a:solidFill>
                <a:latin typeface="Cambria"/>
              </a:rPr>
              <a:t>Time-consuming &amp; laber intensive fingerprint database construction</a:t>
            </a:r>
            <a:endParaRPr lang="en-US" altLang="en-US" sz="2400" b="0" strike="noStrike" spc="-1">
              <a:solidFill>
                <a:srgbClr val="000000"/>
              </a:solidFill>
              <a:latin typeface="Cambria"/>
            </a:endParaRPr>
          </a:p>
          <a:p>
            <a:pPr marL="343535" indent="-342900">
              <a:lnSpc>
                <a:spcPct val="100000"/>
              </a:lnSpc>
              <a:spcBef>
                <a:spcPts val="480"/>
              </a:spcBef>
              <a:buClr>
                <a:srgbClr val="000000"/>
              </a:buClr>
              <a:buFont typeface="Arial" panose="02080604020202020204" pitchFamily="34" charset="0"/>
              <a:buChar char="•"/>
            </a:pPr>
            <a:endParaRPr lang="en-US" sz="2400" b="0" strike="noStrike" spc="-1">
              <a:solidFill>
                <a:srgbClr val="000000"/>
              </a:solidFill>
              <a:latin typeface="Cambria"/>
            </a:endParaRPr>
          </a:p>
          <a:p>
            <a:pPr marL="343535" indent="-342900">
              <a:lnSpc>
                <a:spcPct val="100000"/>
              </a:lnSpc>
              <a:spcBef>
                <a:spcPts val="480"/>
              </a:spcBef>
              <a:buClr>
                <a:srgbClr val="000000"/>
              </a:buClr>
              <a:buFont typeface="Arial"/>
              <a:buChar char="•"/>
            </a:pPr>
            <a:r>
              <a:rPr lang="en-US" sz="2400" b="0" strike="noStrike" spc="-1">
                <a:solidFill>
                  <a:srgbClr val="000000"/>
                </a:solidFill>
                <a:latin typeface="Cambria"/>
              </a:rPr>
              <a:t>The stability issue due to </a:t>
            </a:r>
            <a:r>
              <a:rPr lang="en-US" altLang="en-US" sz="2400" b="0" strike="noStrike" spc="-1">
                <a:solidFill>
                  <a:srgbClr val="000000"/>
                </a:solidFill>
                <a:latin typeface="Cambria"/>
              </a:rPr>
              <a:t>the </a:t>
            </a:r>
            <a:r>
              <a:rPr lang="en-US" sz="2400" b="0" strike="noStrike" spc="-1">
                <a:solidFill>
                  <a:srgbClr val="000000"/>
                </a:solidFill>
                <a:latin typeface="Cambria"/>
              </a:rPr>
              <a:t>sensitivity to environmental changes</a:t>
            </a:r>
            <a:endParaRPr lang="en-US" sz="2400" b="0" strike="noStrike" spc="-1">
              <a:solidFill>
                <a:srgbClr val="000000"/>
              </a:solidFill>
              <a:latin typeface="Cambria"/>
            </a:endParaRPr>
          </a:p>
          <a:p>
            <a:pPr marL="635" indent="0">
              <a:lnSpc>
                <a:spcPct val="100000"/>
              </a:lnSpc>
              <a:spcBef>
                <a:spcPts val="480"/>
              </a:spcBef>
              <a:buClr>
                <a:srgbClr val="000000"/>
              </a:buClr>
              <a:buFont typeface="Arial"/>
              <a:buNone/>
            </a:pPr>
            <a:endParaRPr lang="en-US" sz="2400" b="0" strike="noStrike" spc="-1">
              <a:solidFill>
                <a:srgbClr val="000000"/>
              </a:solidFill>
              <a:latin typeface="Cambria"/>
            </a:endParaRPr>
          </a:p>
          <a:p>
            <a:pPr marL="343535" indent="-342900">
              <a:lnSpc>
                <a:spcPct val="100000"/>
              </a:lnSpc>
              <a:spcBef>
                <a:spcPts val="480"/>
              </a:spcBef>
              <a:buClr>
                <a:srgbClr val="000000"/>
              </a:buClr>
              <a:buFont typeface="Arial"/>
              <a:buChar char="•"/>
            </a:pPr>
            <a:r>
              <a:rPr lang="en-US" altLang="en-US" sz="2400" b="0" strike="noStrike" spc="-1">
                <a:solidFill>
                  <a:srgbClr val="000000"/>
                </a:solidFill>
                <a:latin typeface="Cambria"/>
              </a:rPr>
              <a:t>Mostly rely on multiple Wi-Fi sources</a:t>
            </a:r>
            <a:endParaRPr lang="en-US" sz="2400" b="0" strike="noStrike" spc="-1">
              <a:solidFill>
                <a:srgbClr val="000000"/>
              </a:solidFill>
              <a:latin typeface="Cambria"/>
            </a:endParaRPr>
          </a:p>
          <a:p>
            <a:pPr marL="343535" indent="-342900">
              <a:lnSpc>
                <a:spcPct val="100000"/>
              </a:lnSpc>
              <a:spcBef>
                <a:spcPts val="480"/>
              </a:spcBef>
              <a:buClr>
                <a:srgbClr val="000000"/>
              </a:buClr>
              <a:buFont typeface="Arial"/>
              <a:buChar char="•"/>
            </a:pPr>
            <a:endParaRPr lang="en-US" sz="2400" b="0" strike="noStrike" spc="-1">
              <a:solidFill>
                <a:srgbClr val="000000"/>
              </a:solidFill>
              <a:latin typeface="Cambria"/>
            </a:endParaRPr>
          </a:p>
          <a:p>
            <a:pPr marL="342900" indent="-342900">
              <a:lnSpc>
                <a:spcPct val="100000"/>
              </a:lnSpc>
              <a:spcBef>
                <a:spcPts val="480"/>
              </a:spcBef>
            </a:pPr>
            <a:endParaRPr lang="en-US" altLang="en-US" sz="2400" b="0" strike="noStrike" spc="-1">
              <a:solidFill>
                <a:srgbClr val="000000"/>
              </a:solidFill>
              <a:latin typeface="Cambria"/>
            </a:endParaRPr>
          </a:p>
        </p:txBody>
      </p:sp>
      <p:sp>
        <p:nvSpPr>
          <p:cNvPr id="151"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152" name="Picture 4"/>
          <p:cNvPicPr/>
          <p:nvPr/>
        </p:nvPicPr>
        <p:blipFill>
          <a:blip r:embed="rId1"/>
          <a:srcRect l="15711" t="12149" r="15369" b="5126"/>
          <a:stretch>
            <a:fillRect/>
          </a:stretch>
        </p:blipFill>
        <p:spPr>
          <a:xfrm>
            <a:off x="5633640" y="1528560"/>
            <a:ext cx="3327840" cy="2453760"/>
          </a:xfrm>
          <a:prstGeom prst="rect">
            <a:avLst/>
          </a:prstGeom>
          <a:ln>
            <a:solidFill>
              <a:schemeClr val="accent1"/>
            </a:solidFill>
          </a:ln>
        </p:spPr>
      </p:pic>
      <p:sp>
        <p:nvSpPr>
          <p:cNvPr id="2" name="TextShape 2"/>
          <p:cNvSpPr txBox="1"/>
          <p:nvPr/>
        </p:nvSpPr>
        <p:spPr>
          <a:xfrm>
            <a:off x="6162675" y="4063365"/>
            <a:ext cx="2654300" cy="448945"/>
          </a:xfrm>
          <a:prstGeom prst="rect">
            <a:avLst/>
          </a:prstGeom>
          <a:noFill/>
          <a:ln>
            <a:noFill/>
          </a:ln>
        </p:spPr>
        <p:txBody>
          <a:bodyPr>
            <a:normAutofit/>
          </a:bodyPr>
          <a:p>
            <a:pPr>
              <a:lnSpc>
                <a:spcPct val="100000"/>
              </a:lnSpc>
            </a:pPr>
            <a:r>
              <a:rPr lang="en-US" altLang="en-US" sz="1000" spc="-1">
                <a:solidFill>
                  <a:srgbClr val="000000"/>
                </a:solidFill>
                <a:latin typeface="Cambria"/>
                <a:sym typeface="+mn-ea"/>
              </a:rPr>
              <a:t>https://www.payetteforward.com/my-iphone-location-is-wrong-heres-fix/</a:t>
            </a:r>
            <a:endParaRPr lang="en-US" altLang="en-US" sz="1000" spc="-1">
              <a:solidFill>
                <a:srgbClr val="000000"/>
              </a:solidFill>
              <a:latin typeface="Cambria"/>
              <a:sym typeface="+mn-ea"/>
            </a:endParaRPr>
          </a:p>
        </p:txBody>
      </p:sp>
      <p:sp>
        <p:nvSpPr>
          <p:cNvPr id="3" name="CustomShape 5"/>
          <p:cNvSpPr/>
          <p:nvPr/>
        </p:nvSpPr>
        <p:spPr>
          <a:xfrm>
            <a:off x="8635365" y="4808855"/>
            <a:ext cx="5118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６</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457200" y="3308400"/>
            <a:ext cx="8037000" cy="1022040"/>
          </a:xfrm>
          <a:prstGeom prst="rect">
            <a:avLst/>
          </a:prstGeom>
          <a:noFill/>
          <a:ln>
            <a:noFill/>
          </a:ln>
        </p:spPr>
        <p:txBody>
          <a:bodyPr>
            <a:normAutofit fontScale="25000"/>
          </a:bodyPr>
          <a:p>
            <a:pPr>
              <a:lnSpc>
                <a:spcPct val="100000"/>
              </a:lnSpc>
            </a:pPr>
            <a:r>
              <a:rPr lang="en-US" sz="9600" b="1" cap="all" spc="-1">
                <a:solidFill>
                  <a:srgbClr val="004B8D"/>
                </a:solidFill>
                <a:latin typeface="Cambria"/>
                <a:sym typeface="+mn-ea"/>
              </a:rPr>
              <a:t>Proposed Multimodal Learning and Single Source Wi-Fi Localization</a:t>
            </a:r>
            <a:br>
              <a:rPr lang="en-US" sz="3010" b="1" strike="noStrike" cap="all" spc="-1">
                <a:solidFill>
                  <a:srgbClr val="004B8D"/>
                </a:solidFill>
                <a:latin typeface="Cambria"/>
              </a:rPr>
            </a:br>
            <a:endParaRPr lang="en-US" sz="3010" b="0" strike="noStrike" spc="-1">
              <a:solidFill>
                <a:srgbClr val="000000"/>
              </a:solidFill>
              <a:latin typeface="Cambria"/>
            </a:endParaRPr>
          </a:p>
        </p:txBody>
      </p:sp>
      <p:sp>
        <p:nvSpPr>
          <p:cNvPr id="154" name="TextShape 2"/>
          <p:cNvSpPr txBox="1"/>
          <p:nvPr/>
        </p:nvSpPr>
        <p:spPr>
          <a:xfrm>
            <a:off x="168910" y="2101215"/>
            <a:ext cx="8037195" cy="1207135"/>
          </a:xfrm>
          <a:prstGeom prst="rect">
            <a:avLst/>
          </a:prstGeom>
          <a:noFill/>
          <a:ln>
            <a:noFill/>
          </a:ln>
        </p:spPr>
        <p:txBody>
          <a:bodyPr anchor="b">
            <a:normAutofit fontScale="90000"/>
          </a:bodyPr>
          <a:p>
            <a:pPr marL="343535" lvl="1" indent="0" algn="l">
              <a:lnSpc>
                <a:spcPct val="100000"/>
              </a:lnSpc>
              <a:spcBef>
                <a:spcPts val="320"/>
              </a:spcBef>
              <a:buFont typeface="Arial"/>
              <a:buNone/>
            </a:pPr>
            <a:r>
              <a:rPr lang="en-US" sz="1600" spc="-1">
                <a:solidFill>
                  <a:srgbClr val="8B8B8B"/>
                </a:solidFill>
                <a:latin typeface="Cambria"/>
                <a:sym typeface="+mn-ea"/>
              </a:rPr>
              <a:t>Overview of Proposed Indoor Localization System</a:t>
            </a:r>
            <a:endParaRPr lang="en-US" sz="1600" spc="-1">
              <a:solidFill>
                <a:srgbClr val="8B8B8B"/>
              </a:solidFill>
              <a:latin typeface="Cambria"/>
              <a:sym typeface="+mn-ea"/>
            </a:endParaRPr>
          </a:p>
          <a:p>
            <a:pPr marL="343535" lvl="1" indent="0" algn="l">
              <a:lnSpc>
                <a:spcPct val="100000"/>
              </a:lnSpc>
              <a:spcBef>
                <a:spcPts val="320"/>
              </a:spcBef>
              <a:buFont typeface="Arial"/>
              <a:buNone/>
            </a:pPr>
            <a:r>
              <a:rPr lang="en-US" sz="1600" spc="-1">
                <a:solidFill>
                  <a:srgbClr val="8B8B8B"/>
                </a:solidFill>
                <a:latin typeface="Cambria"/>
                <a:sym typeface="+mn-ea"/>
              </a:rPr>
              <a:t>Video based Localization Data Labeling</a:t>
            </a:r>
            <a:endParaRPr lang="en-US" sz="1600" b="0" strike="noStrike" spc="-1">
              <a:solidFill>
                <a:srgbClr val="8B8B8B"/>
              </a:solidFill>
              <a:latin typeface="Cambria"/>
            </a:endParaRPr>
          </a:p>
          <a:p>
            <a:pPr marL="343535" lvl="1" indent="0" algn="l">
              <a:lnSpc>
                <a:spcPct val="100000"/>
              </a:lnSpc>
              <a:spcBef>
                <a:spcPts val="320"/>
              </a:spcBef>
              <a:buFont typeface="Arial"/>
              <a:buNone/>
            </a:pPr>
            <a:r>
              <a:rPr lang="en-US" sz="1600" spc="-1">
                <a:solidFill>
                  <a:srgbClr val="8B8B8B"/>
                </a:solidFill>
                <a:latin typeface="Cambria"/>
                <a:sym typeface="+mn-ea"/>
              </a:rPr>
              <a:t>Single Source Wi-Fi based Localization</a:t>
            </a:r>
            <a:endParaRPr lang="en-US" sz="1600" b="0" strike="noStrike" spc="-1">
              <a:solidFill>
                <a:srgbClr val="8B8B8B"/>
              </a:solidFill>
              <a:latin typeface="Cambria"/>
            </a:endParaRPr>
          </a:p>
          <a:p>
            <a:pPr marL="343535" lvl="1" indent="0" algn="l">
              <a:lnSpc>
                <a:spcPct val="100000"/>
              </a:lnSpc>
              <a:spcBef>
                <a:spcPts val="320"/>
              </a:spcBef>
              <a:buFont typeface="Arial"/>
              <a:buNone/>
            </a:pPr>
            <a:r>
              <a:rPr lang="en-US" sz="1600" spc="-1">
                <a:solidFill>
                  <a:srgbClr val="8B8B8B"/>
                </a:solidFill>
                <a:latin typeface="Cambria"/>
                <a:sym typeface="+mn-ea"/>
              </a:rPr>
              <a:t>LSTM based Path Tracking</a:t>
            </a:r>
            <a:endParaRPr lang="en-US" sz="1600" b="0" strike="noStrike" spc="-1">
              <a:solidFill>
                <a:srgbClr val="8B8B8B"/>
              </a:solidFill>
              <a:latin typeface="Cambria"/>
            </a:endParaRPr>
          </a:p>
        </p:txBody>
      </p:sp>
      <p:sp>
        <p:nvSpPr>
          <p:cNvPr id="155" name="TextShape 3"/>
          <p:cNvSpPr txBox="1"/>
          <p:nvPr/>
        </p:nvSpPr>
        <p:spPr>
          <a:xfrm>
            <a:off x="6553080" y="4771800"/>
            <a:ext cx="2133360" cy="273600"/>
          </a:xfrm>
          <a:prstGeom prst="rect">
            <a:avLst/>
          </a:prstGeom>
          <a:noFill/>
          <a:ln>
            <a:noFill/>
          </a:ln>
        </p:spPr>
        <p:txBody>
          <a:bodyPr anchor="ctr"/>
          <a:p>
            <a:endParaRPr lang="en-US" sz="2400" b="0" strike="noStrike" spc="-1">
              <a:latin typeface="Times New Roman"/>
            </a:endParaRPr>
          </a:p>
        </p:txBody>
      </p:sp>
      <p:sp>
        <p:nvSpPr>
          <p:cNvPr id="3" name="CustomShape 5"/>
          <p:cNvSpPr/>
          <p:nvPr/>
        </p:nvSpPr>
        <p:spPr>
          <a:xfrm>
            <a:off x="8641715" y="4822825"/>
            <a:ext cx="5118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７</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6005" y="321980"/>
            <a:ext cx="8922600" cy="857520"/>
          </a:xfrm>
          <a:prstGeom prst="rect">
            <a:avLst/>
          </a:prstGeom>
          <a:noFill/>
          <a:ln>
            <a:noFill/>
          </a:ln>
        </p:spPr>
        <p:txBody>
          <a:bodyPr anchor="ctr">
            <a:normAutofit fontScale="80000"/>
          </a:bodyPr>
          <a:p>
            <a:pPr marL="343535" lvl="1" indent="0" algn="l">
              <a:lnSpc>
                <a:spcPct val="100000"/>
              </a:lnSpc>
              <a:spcBef>
                <a:spcPts val="320"/>
              </a:spcBef>
              <a:buFont typeface="Arial"/>
              <a:buNone/>
            </a:pPr>
            <a:r>
              <a:rPr lang="en-US" altLang="en-US" sz="3310" spc="-1">
                <a:solidFill>
                  <a:srgbClr val="004B8D"/>
                </a:solidFill>
                <a:latin typeface="Cambria"/>
                <a:sym typeface="+mn-ea"/>
              </a:rPr>
              <a:t>Overview of Proposed Indoor Localization System</a:t>
            </a:r>
            <a:endParaRPr lang="en-US" altLang="en-US" sz="3310" b="0" strike="noStrike" spc="-1">
              <a:solidFill>
                <a:srgbClr val="004B8D"/>
              </a:solidFill>
              <a:latin typeface="Cambria"/>
            </a:endParaRPr>
          </a:p>
        </p:txBody>
      </p:sp>
      <p:sp>
        <p:nvSpPr>
          <p:cNvPr id="157" name="TextShape 2"/>
          <p:cNvSpPr txBox="1"/>
          <p:nvPr/>
        </p:nvSpPr>
        <p:spPr>
          <a:xfrm>
            <a:off x="219075" y="1290955"/>
            <a:ext cx="8187690" cy="2894965"/>
          </a:xfrm>
          <a:prstGeom prst="rect">
            <a:avLst/>
          </a:prstGeom>
          <a:noFill/>
          <a:ln>
            <a:noFill/>
          </a:ln>
        </p:spPr>
        <p:txBody>
          <a:bodyPr>
            <a:normAutofit/>
          </a:bodyPr>
          <a:p>
            <a:pPr marL="635" indent="0">
              <a:lnSpc>
                <a:spcPct val="100000"/>
              </a:lnSpc>
              <a:spcBef>
                <a:spcPts val="480"/>
              </a:spcBef>
              <a:buClr>
                <a:srgbClr val="000000"/>
              </a:buClr>
              <a:buFont typeface="Arial"/>
              <a:buNone/>
            </a:pPr>
            <a:endParaRPr lang="en-US" sz="2400" b="0" strike="noStrike" spc="-1">
              <a:solidFill>
                <a:srgbClr val="000000"/>
              </a:solidFill>
              <a:latin typeface="Cambria"/>
            </a:endParaRPr>
          </a:p>
        </p:txBody>
      </p:sp>
      <p:sp>
        <p:nvSpPr>
          <p:cNvPr id="158" name="TextShape 3"/>
          <p:cNvSpPr txBox="1"/>
          <p:nvPr/>
        </p:nvSpPr>
        <p:spPr>
          <a:xfrm>
            <a:off x="6762600" y="4873320"/>
            <a:ext cx="2133360" cy="273600"/>
          </a:xfrm>
          <a:prstGeom prst="rect">
            <a:avLst/>
          </a:prstGeom>
          <a:noFill/>
          <a:ln>
            <a:noFill/>
          </a:ln>
        </p:spPr>
        <p:txBody>
          <a:bodyPr anchor="ctr"/>
          <a:p>
            <a:endParaRPr lang="en-US" sz="2400" b="0" strike="noStrike" spc="-1">
              <a:latin typeface="Times New Roman"/>
            </a:endParaRPr>
          </a:p>
        </p:txBody>
      </p:sp>
      <p:pic>
        <p:nvPicPr>
          <p:cNvPr id="2" name="Picture 1" descr="Screenshot from 2020-04-07 22-07-01"/>
          <p:cNvPicPr>
            <a:picLocks noChangeAspect="1"/>
          </p:cNvPicPr>
          <p:nvPr/>
        </p:nvPicPr>
        <p:blipFill>
          <a:blip r:embed="rId1"/>
          <a:srcRect l="1369" t="2450" r="1148" b="-94"/>
          <a:stretch>
            <a:fillRect/>
          </a:stretch>
        </p:blipFill>
        <p:spPr>
          <a:xfrm>
            <a:off x="1329055" y="845185"/>
            <a:ext cx="6212205" cy="3886835"/>
          </a:xfrm>
          <a:prstGeom prst="rect">
            <a:avLst/>
          </a:prstGeom>
        </p:spPr>
      </p:pic>
      <p:sp>
        <p:nvSpPr>
          <p:cNvPr id="3" name="CustomShape 5"/>
          <p:cNvSpPr/>
          <p:nvPr/>
        </p:nvSpPr>
        <p:spPr>
          <a:xfrm>
            <a:off x="8641715" y="4808855"/>
            <a:ext cx="5118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８</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457200" y="3308400"/>
            <a:ext cx="8037000" cy="1022040"/>
          </a:xfrm>
          <a:prstGeom prst="rect">
            <a:avLst/>
          </a:prstGeom>
          <a:noFill/>
          <a:ln>
            <a:noFill/>
          </a:ln>
        </p:spPr>
        <p:txBody>
          <a:bodyPr>
            <a:normAutofit fontScale="25000"/>
          </a:bodyPr>
          <a:p>
            <a:pPr marL="0" lvl="1">
              <a:lnSpc>
                <a:spcPct val="100000"/>
              </a:lnSpc>
            </a:pPr>
            <a:r>
              <a:rPr lang="en-US" sz="9600" b="1" cap="all" spc="-1">
                <a:solidFill>
                  <a:srgbClr val="004B8D"/>
                </a:solidFill>
                <a:latin typeface="Cambria"/>
                <a:sym typeface="+mn-ea"/>
              </a:rPr>
              <a:t>Video based Localization Data Labeling</a:t>
            </a:r>
            <a:endParaRPr lang="en-US" sz="9600" b="1" strike="noStrike" cap="all" spc="-1">
              <a:solidFill>
                <a:srgbClr val="004B8D"/>
              </a:solidFill>
              <a:latin typeface="Cambria"/>
            </a:endParaRPr>
          </a:p>
          <a:p>
            <a:pPr>
              <a:lnSpc>
                <a:spcPct val="100000"/>
              </a:lnSpc>
            </a:pPr>
            <a:br>
              <a:rPr lang="en-US" sz="3010" b="1" strike="noStrike" cap="all" spc="-1">
                <a:solidFill>
                  <a:srgbClr val="004B8D"/>
                </a:solidFill>
                <a:latin typeface="Cambria"/>
              </a:rPr>
            </a:br>
            <a:endParaRPr lang="en-US" sz="3010" b="0" strike="noStrike" spc="-1">
              <a:solidFill>
                <a:srgbClr val="000000"/>
              </a:solidFill>
              <a:latin typeface="Cambria"/>
            </a:endParaRPr>
          </a:p>
        </p:txBody>
      </p:sp>
      <p:sp>
        <p:nvSpPr>
          <p:cNvPr id="154" name="TextShape 2"/>
          <p:cNvSpPr txBox="1"/>
          <p:nvPr/>
        </p:nvSpPr>
        <p:spPr>
          <a:xfrm>
            <a:off x="168910" y="2101215"/>
            <a:ext cx="8037195" cy="1207135"/>
          </a:xfrm>
          <a:prstGeom prst="rect">
            <a:avLst/>
          </a:prstGeom>
          <a:noFill/>
          <a:ln>
            <a:noFill/>
          </a:ln>
        </p:spPr>
        <p:txBody>
          <a:bodyPr anchor="b">
            <a:normAutofit lnSpcReduction="10000"/>
          </a:bodyPr>
          <a:p>
            <a:pPr marL="343535" lvl="1" indent="0" algn="l">
              <a:lnSpc>
                <a:spcPct val="100000"/>
              </a:lnSpc>
              <a:spcBef>
                <a:spcPts val="320"/>
              </a:spcBef>
              <a:buFont typeface="Arial"/>
              <a:buNone/>
            </a:pPr>
            <a:r>
              <a:rPr lang="en-US" sz="1600" spc="-1">
                <a:solidFill>
                  <a:srgbClr val="8B8B8B"/>
                </a:solidFill>
                <a:latin typeface="Cambria"/>
                <a:sym typeface="+mn-ea"/>
              </a:rPr>
              <a:t>Hardware Setup</a:t>
            </a:r>
            <a:endParaRPr lang="en-US" sz="1600" spc="-1">
              <a:solidFill>
                <a:srgbClr val="8B8B8B"/>
              </a:solidFill>
              <a:latin typeface="Cambria"/>
              <a:sym typeface="+mn-ea"/>
            </a:endParaRPr>
          </a:p>
          <a:p>
            <a:pPr marL="343535" lvl="1" indent="0" algn="l">
              <a:lnSpc>
                <a:spcPct val="100000"/>
              </a:lnSpc>
              <a:spcBef>
                <a:spcPts val="320"/>
              </a:spcBef>
              <a:buFont typeface="Arial"/>
              <a:buNone/>
            </a:pPr>
            <a:r>
              <a:rPr lang="en-US" sz="1600" spc="-1">
                <a:solidFill>
                  <a:srgbClr val="8B8B8B"/>
                </a:solidFill>
                <a:latin typeface="Cambria"/>
                <a:sym typeface="+mn-ea"/>
              </a:rPr>
              <a:t>Signal Receiver Detection</a:t>
            </a:r>
            <a:endParaRPr lang="en-US" sz="1600" spc="-1">
              <a:solidFill>
                <a:srgbClr val="8B8B8B"/>
              </a:solidFill>
              <a:latin typeface="Cambria"/>
              <a:sym typeface="+mn-ea"/>
            </a:endParaRPr>
          </a:p>
          <a:p>
            <a:pPr marL="343535" lvl="1" indent="0" algn="l">
              <a:lnSpc>
                <a:spcPct val="100000"/>
              </a:lnSpc>
              <a:spcBef>
                <a:spcPts val="320"/>
              </a:spcBef>
              <a:buFont typeface="Arial"/>
              <a:buNone/>
            </a:pPr>
            <a:r>
              <a:rPr lang="en-US" sz="1600" spc="-1">
                <a:solidFill>
                  <a:srgbClr val="8B8B8B"/>
                </a:solidFill>
                <a:latin typeface="Cambria"/>
                <a:sym typeface="+mn-ea"/>
              </a:rPr>
              <a:t>Receiver Position Estimation</a:t>
            </a:r>
            <a:endParaRPr lang="en-US" sz="1600" b="0" strike="noStrike" spc="-1">
              <a:solidFill>
                <a:srgbClr val="8B8B8B"/>
              </a:solidFill>
              <a:latin typeface="Cambria"/>
            </a:endParaRPr>
          </a:p>
        </p:txBody>
      </p:sp>
      <p:sp>
        <p:nvSpPr>
          <p:cNvPr id="155" name="TextShape 3"/>
          <p:cNvSpPr txBox="1"/>
          <p:nvPr/>
        </p:nvSpPr>
        <p:spPr>
          <a:xfrm>
            <a:off x="6553080" y="4771800"/>
            <a:ext cx="2133360" cy="273600"/>
          </a:xfrm>
          <a:prstGeom prst="rect">
            <a:avLst/>
          </a:prstGeom>
          <a:noFill/>
          <a:ln>
            <a:noFill/>
          </a:ln>
        </p:spPr>
        <p:txBody>
          <a:bodyPr anchor="ctr"/>
          <a:p>
            <a:endParaRPr lang="en-US" sz="2400" b="0" strike="noStrike" spc="-1">
              <a:latin typeface="Times New Roman"/>
            </a:endParaRPr>
          </a:p>
        </p:txBody>
      </p:sp>
      <p:sp>
        <p:nvSpPr>
          <p:cNvPr id="3" name="CustomShape 5"/>
          <p:cNvSpPr/>
          <p:nvPr/>
        </p:nvSpPr>
        <p:spPr>
          <a:xfrm>
            <a:off x="8648065" y="4817110"/>
            <a:ext cx="511810" cy="3384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 altLang="en-US" sz="1400" b="0" strike="noStrike" spc="-1">
                <a:solidFill>
                  <a:srgbClr val="000000"/>
                </a:solidFill>
                <a:latin typeface="Cambria (本文)"/>
              </a:rPr>
              <a:t>９</a:t>
            </a:r>
            <a:endParaRPr lang="" altLang="en-US" sz="1400" b="0" strike="noStrike" spc="-1">
              <a:solidFill>
                <a:srgbClr val="000000"/>
              </a:solidFill>
              <a:latin typeface="Cambria (本文)"/>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9231</Words>
  <Application>WPS Presentation</Application>
  <PresentationFormat/>
  <Paragraphs>441</Paragraphs>
  <Slides>32</Slides>
  <Notes>0</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32</vt:i4>
      </vt:variant>
    </vt:vector>
  </HeadingPairs>
  <TitlesOfParts>
    <vt:vector size="50" baseType="lpstr">
      <vt:lpstr>Arial</vt:lpstr>
      <vt:lpstr>SimSun</vt:lpstr>
      <vt:lpstr>Wingdings</vt:lpstr>
      <vt:lpstr>Cambria</vt:lpstr>
      <vt:lpstr>Times New Roman</vt:lpstr>
      <vt:lpstr>Symbol</vt:lpstr>
      <vt:lpstr>Arial</vt:lpstr>
      <vt:lpstr>Cambria (本文)</vt:lpstr>
      <vt:lpstr>Gubbi</vt:lpstr>
      <vt:lpstr>DejaVu Sans</vt:lpstr>
      <vt:lpstr>Abyssinica SIL</vt:lpstr>
      <vt:lpstr>微软雅黑</vt:lpstr>
      <vt:lpstr>Droid Sans Fallback</vt:lpstr>
      <vt:lpstr>Arial Unicode MS</vt:lpstr>
      <vt:lpstr>OpenSymbol</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Gina Gray</dc:creator>
  <cp:lastModifiedBy>wuh007</cp:lastModifiedBy>
  <cp:revision>198</cp:revision>
  <dcterms:created xsi:type="dcterms:W3CDTF">2020-04-16T16:40:34Z</dcterms:created>
  <dcterms:modified xsi:type="dcterms:W3CDTF">2020-04-16T16:40:34Z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1033-10.1.0.6757</vt:lpwstr>
  </property>
  <property fmtid="{D5CDD505-2E9C-101B-9397-08002B2CF9AE}" pid="6" name="LinksUpToDate">
    <vt:bool>false</vt:bool>
  </property>
  <property fmtid="{D5CDD505-2E9C-101B-9397-08002B2CF9AE}" pid="7" name="MMClips">
    <vt:i4>0</vt:i4>
  </property>
  <property fmtid="{D5CDD505-2E9C-101B-9397-08002B2CF9AE}" pid="8" name="Notes">
    <vt:i4>13</vt:i4>
  </property>
  <property fmtid="{D5CDD505-2E9C-101B-9397-08002B2CF9AE}" pid="9" name="PresentationFormat">
    <vt:lpwstr>自訂</vt:lpwstr>
  </property>
  <property fmtid="{D5CDD505-2E9C-101B-9397-08002B2CF9AE}" pid="10" name="ScaleCrop">
    <vt:bool>false</vt:bool>
  </property>
  <property fmtid="{D5CDD505-2E9C-101B-9397-08002B2CF9AE}" pid="11" name="ShareDoc">
    <vt:bool>false</vt:bool>
  </property>
  <property fmtid="{D5CDD505-2E9C-101B-9397-08002B2CF9AE}" pid="12" name="Slides">
    <vt:i4>36</vt:i4>
  </property>
</Properties>
</file>